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52" r:id="rId2"/>
    <p:sldId id="256" r:id="rId3"/>
    <p:sldId id="351" r:id="rId4"/>
    <p:sldId id="339" r:id="rId5"/>
    <p:sldId id="281" r:id="rId6"/>
    <p:sldId id="258" r:id="rId7"/>
    <p:sldId id="331" r:id="rId8"/>
    <p:sldId id="353" r:id="rId9"/>
    <p:sldId id="358" r:id="rId10"/>
    <p:sldId id="354" r:id="rId11"/>
    <p:sldId id="359" r:id="rId12"/>
    <p:sldId id="377" r:id="rId13"/>
    <p:sldId id="378" r:id="rId14"/>
    <p:sldId id="362" r:id="rId15"/>
    <p:sldId id="379" r:id="rId16"/>
    <p:sldId id="368" r:id="rId17"/>
    <p:sldId id="369" r:id="rId18"/>
    <p:sldId id="361" r:id="rId19"/>
    <p:sldId id="370" r:id="rId20"/>
    <p:sldId id="375" r:id="rId21"/>
    <p:sldId id="371" r:id="rId22"/>
    <p:sldId id="372" r:id="rId23"/>
    <p:sldId id="374" r:id="rId24"/>
    <p:sldId id="373" r:id="rId25"/>
    <p:sldId id="376" r:id="rId26"/>
    <p:sldId id="340" r:id="rId27"/>
    <p:sldId id="338" r:id="rId28"/>
    <p:sldId id="292" r:id="rId29"/>
    <p:sldId id="259" r:id="rId30"/>
    <p:sldId id="260" r:id="rId31"/>
    <p:sldId id="261" r:id="rId32"/>
    <p:sldId id="329" r:id="rId33"/>
    <p:sldId id="330" r:id="rId34"/>
    <p:sldId id="332" r:id="rId35"/>
    <p:sldId id="282" r:id="rId36"/>
    <p:sldId id="286" r:id="rId37"/>
    <p:sldId id="287" r:id="rId38"/>
    <p:sldId id="293" r:id="rId39"/>
    <p:sldId id="350" r:id="rId40"/>
    <p:sldId id="262" r:id="rId41"/>
    <p:sldId id="296" r:id="rId42"/>
    <p:sldId id="305" r:id="rId43"/>
    <p:sldId id="310" r:id="rId44"/>
    <p:sldId id="299" r:id="rId45"/>
    <p:sldId id="284" r:id="rId46"/>
    <p:sldId id="294" r:id="rId47"/>
    <p:sldId id="295" r:id="rId48"/>
    <p:sldId id="264" r:id="rId49"/>
    <p:sldId id="263" r:id="rId50"/>
    <p:sldId id="265" r:id="rId51"/>
    <p:sldId id="298" r:id="rId52"/>
    <p:sldId id="297" r:id="rId53"/>
    <p:sldId id="300" r:id="rId54"/>
    <p:sldId id="301" r:id="rId55"/>
    <p:sldId id="303" r:id="rId56"/>
    <p:sldId id="304" r:id="rId57"/>
    <p:sldId id="302" r:id="rId58"/>
    <p:sldId id="306" r:id="rId59"/>
    <p:sldId id="360" r:id="rId60"/>
    <p:sldId id="307" r:id="rId61"/>
    <p:sldId id="309" r:id="rId62"/>
    <p:sldId id="311" r:id="rId63"/>
    <p:sldId id="308" r:id="rId64"/>
    <p:sldId id="314" r:id="rId65"/>
    <p:sldId id="315" r:id="rId66"/>
    <p:sldId id="316" r:id="rId67"/>
    <p:sldId id="317" r:id="rId68"/>
    <p:sldId id="318" r:id="rId69"/>
    <p:sldId id="319" r:id="rId70"/>
    <p:sldId id="321" r:id="rId71"/>
    <p:sldId id="322" r:id="rId72"/>
    <p:sldId id="326" r:id="rId73"/>
    <p:sldId id="327" r:id="rId74"/>
    <p:sldId id="328" r:id="rId75"/>
    <p:sldId id="323" r:id="rId76"/>
    <p:sldId id="324" r:id="rId77"/>
    <p:sldId id="325" r:id="rId78"/>
    <p:sldId id="289" r:id="rId79"/>
    <p:sldId id="355" r:id="rId80"/>
    <p:sldId id="342" r:id="rId81"/>
    <p:sldId id="341" r:id="rId82"/>
    <p:sldId id="343" r:id="rId83"/>
    <p:sldId id="344" r:id="rId84"/>
    <p:sldId id="345" r:id="rId85"/>
    <p:sldId id="346" r:id="rId86"/>
    <p:sldId id="347" r:id="rId87"/>
    <p:sldId id="348" r:id="rId88"/>
    <p:sldId id="337" r:id="rId89"/>
    <p:sldId id="356" r:id="rId90"/>
    <p:sldId id="35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D0F2B"/>
    <a:srgbClr val="313131"/>
    <a:srgbClr val="1E0F2B"/>
    <a:srgbClr val="0A030D"/>
    <a:srgbClr val="070011"/>
    <a:srgbClr val="1C1941"/>
    <a:srgbClr val="5A1816"/>
    <a:srgbClr val="BBC7E3"/>
    <a:srgbClr val="E1E3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3" d="100"/>
          <a:sy n="123" d="100"/>
        </p:scale>
        <p:origin x="-3016" y="-11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104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1B30B5-66B4-4049-9A41-F85FC8BBC459}"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273574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B30B5-66B4-4049-9A41-F85FC8BBC459}"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182412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B30B5-66B4-4049-9A41-F85FC8BBC459}"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306536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B30B5-66B4-4049-9A41-F85FC8BBC459}"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3130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B30B5-66B4-4049-9A41-F85FC8BBC459}"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240169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1B30B5-66B4-4049-9A41-F85FC8BBC459}"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113190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1B30B5-66B4-4049-9A41-F85FC8BBC459}" type="datetimeFigureOut">
              <a:rPr lang="en-US" smtClean="0"/>
              <a:t>4/18/17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330096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1B30B5-66B4-4049-9A41-F85FC8BBC459}"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250388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B30B5-66B4-4049-9A41-F85FC8BBC459}" type="datetimeFigureOut">
              <a:rPr lang="en-US" smtClean="0"/>
              <a:t>4/18/17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39099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B30B5-66B4-4049-9A41-F85FC8BBC459}"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38965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B30B5-66B4-4049-9A41-F85FC8BBC459}"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6C5B3-9E91-7248-AFC9-F7749ABA993E}" type="slidenum">
              <a:rPr lang="en-US" smtClean="0"/>
              <a:t>‹#›</a:t>
            </a:fld>
            <a:endParaRPr lang="en-US"/>
          </a:p>
        </p:txBody>
      </p:sp>
    </p:spTree>
    <p:extLst>
      <p:ext uri="{BB962C8B-B14F-4D97-AF65-F5344CB8AC3E}">
        <p14:creationId xmlns:p14="http://schemas.microsoft.com/office/powerpoint/2010/main" val="6440641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B30B5-66B4-4049-9A41-F85FC8BBC459}" type="datetimeFigureOut">
              <a:rPr lang="en-US" smtClean="0"/>
              <a:t>4/18/17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6C5B3-9E91-7248-AFC9-F7749ABA993E}" type="slidenum">
              <a:rPr lang="en-US" smtClean="0"/>
              <a:t>‹#›</a:t>
            </a:fld>
            <a:endParaRPr lang="en-US"/>
          </a:p>
        </p:txBody>
      </p:sp>
    </p:spTree>
    <p:extLst>
      <p:ext uri="{BB962C8B-B14F-4D97-AF65-F5344CB8AC3E}">
        <p14:creationId xmlns:p14="http://schemas.microsoft.com/office/powerpoint/2010/main" val="337536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45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5116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4587"/>
        </a:solidFill>
        <a:effectLst/>
      </p:bgPr>
    </p:bg>
    <p:spTree>
      <p:nvGrpSpPr>
        <p:cNvPr id="1" name=""/>
        <p:cNvGrpSpPr/>
        <p:nvPr/>
      </p:nvGrpSpPr>
      <p:grpSpPr>
        <a:xfrm>
          <a:off x="0" y="0"/>
          <a:ext cx="0" cy="0"/>
          <a:chOff x="0" y="0"/>
          <a:chExt cx="0" cy="0"/>
        </a:xfrm>
      </p:grpSpPr>
      <p:pic>
        <p:nvPicPr>
          <p:cNvPr id="7" name="Picture 6" descr="facebook-advertis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764"/>
            <a:ext cx="9144000" cy="4180114"/>
          </a:xfrm>
          <a:prstGeom prst="rect">
            <a:avLst/>
          </a:prstGeom>
        </p:spPr>
      </p:pic>
      <p:pic>
        <p:nvPicPr>
          <p:cNvPr id="4" name="Content Placeholder 3" descr="fb media graphic.png"/>
          <p:cNvPicPr>
            <a:picLocks noGrp="1" noChangeAspect="1"/>
          </p:cNvPicPr>
          <p:nvPr>
            <p:ph idx="1"/>
          </p:nvPr>
        </p:nvPicPr>
        <p:blipFill>
          <a:blip r:embed="rId3">
            <a:extLst>
              <a:ext uri="{28A0092B-C50C-407E-A947-70E740481C1C}">
                <a14:useLocalDpi xmlns:a14="http://schemas.microsoft.com/office/drawing/2010/main" val="0"/>
              </a:ext>
            </a:extLst>
          </a:blip>
          <a:srcRect t="30428" b="30428"/>
          <a:stretch>
            <a:fillRect/>
          </a:stretch>
        </p:blipFill>
        <p:spPr>
          <a:xfrm>
            <a:off x="0" y="2416105"/>
            <a:ext cx="9144000" cy="5028848"/>
          </a:xfrm>
        </p:spPr>
      </p:pic>
    </p:spTree>
    <p:extLst>
      <p:ext uri="{BB962C8B-B14F-4D97-AF65-F5344CB8AC3E}">
        <p14:creationId xmlns:p14="http://schemas.microsoft.com/office/powerpoint/2010/main" val="3277611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BC7E3"/>
        </a:solidFill>
        <a:effectLst/>
      </p:bgPr>
    </p:bg>
    <p:spTree>
      <p:nvGrpSpPr>
        <p:cNvPr id="1" name=""/>
        <p:cNvGrpSpPr/>
        <p:nvPr/>
      </p:nvGrpSpPr>
      <p:grpSpPr>
        <a:xfrm>
          <a:off x="0" y="0"/>
          <a:ext cx="0" cy="0"/>
          <a:chOff x="0" y="0"/>
          <a:chExt cx="0" cy="0"/>
        </a:xfrm>
      </p:grpSpPr>
      <p:pic>
        <p:nvPicPr>
          <p:cNvPr id="4" name="Picture 3" descr="adespresso-facebook-ads-gu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87" y="-101193"/>
            <a:ext cx="10583648" cy="6959193"/>
          </a:xfrm>
          <a:prstGeom prst="rect">
            <a:avLst/>
          </a:prstGeom>
        </p:spPr>
      </p:pic>
      <p:pic>
        <p:nvPicPr>
          <p:cNvPr id="5" name="Picture 4" descr="smrba copy 2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2" y="5660670"/>
            <a:ext cx="2488467" cy="885894"/>
          </a:xfrm>
          <a:prstGeom prst="rect">
            <a:avLst/>
          </a:prstGeom>
        </p:spPr>
      </p:pic>
    </p:spTree>
    <p:extLst>
      <p:ext uri="{BB962C8B-B14F-4D97-AF65-F5344CB8AC3E}">
        <p14:creationId xmlns:p14="http://schemas.microsoft.com/office/powerpoint/2010/main" val="31119220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cebook ad or boosted po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83" y="126465"/>
            <a:ext cx="4342122" cy="6525047"/>
          </a:xfrm>
          <a:prstGeom prst="rect">
            <a:avLst/>
          </a:prstGeom>
        </p:spPr>
      </p:pic>
      <p:sp>
        <p:nvSpPr>
          <p:cNvPr id="5" name="TextBox 4"/>
          <p:cNvSpPr txBox="1"/>
          <p:nvPr/>
        </p:nvSpPr>
        <p:spPr>
          <a:xfrm>
            <a:off x="1352564" y="5822977"/>
            <a:ext cx="2539928" cy="369332"/>
          </a:xfrm>
          <a:prstGeom prst="rect">
            <a:avLst/>
          </a:prstGeom>
          <a:solidFill>
            <a:srgbClr val="FFFFFF"/>
          </a:solidFill>
        </p:spPr>
        <p:txBody>
          <a:bodyPr wrap="square" rtlCol="0">
            <a:spAutoFit/>
          </a:bodyPr>
          <a:lstStyle/>
          <a:p>
            <a:endParaRPr lang="en-US" dirty="0"/>
          </a:p>
        </p:txBody>
      </p:sp>
      <p:pic>
        <p:nvPicPr>
          <p:cNvPr id="6" name="Picture 5" descr="facebook Bullhor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5051">
            <a:off x="5210199" y="437207"/>
            <a:ext cx="3352800" cy="2133600"/>
          </a:xfrm>
          <a:prstGeom prst="rect">
            <a:avLst/>
          </a:prstGeom>
        </p:spPr>
      </p:pic>
    </p:spTree>
    <p:extLst>
      <p:ext uri="{BB962C8B-B14F-4D97-AF65-F5344CB8AC3E}">
        <p14:creationId xmlns:p14="http://schemas.microsoft.com/office/powerpoint/2010/main" val="10380887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2564" y="5822977"/>
            <a:ext cx="2539928" cy="369332"/>
          </a:xfrm>
          <a:prstGeom prst="rect">
            <a:avLst/>
          </a:prstGeom>
          <a:solidFill>
            <a:srgbClr val="FFFFFF"/>
          </a:solidFill>
        </p:spPr>
        <p:txBody>
          <a:bodyPr wrap="square" rtlCol="0">
            <a:spAutoFit/>
          </a:bodyPr>
          <a:lstStyle/>
          <a:p>
            <a:endParaRPr lang="en-US" dirty="0"/>
          </a:p>
        </p:txBody>
      </p:sp>
      <p:pic>
        <p:nvPicPr>
          <p:cNvPr id="6" name="Picture 5" descr="facebook Bullhor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5051">
            <a:off x="5210199" y="437207"/>
            <a:ext cx="3352800" cy="2133600"/>
          </a:xfrm>
          <a:prstGeom prst="rect">
            <a:avLst/>
          </a:prstGeom>
        </p:spPr>
      </p:pic>
      <p:pic>
        <p:nvPicPr>
          <p:cNvPr id="7" name="Picture 6" descr="6010-heathered_gray_nl-z1-t-both-is-go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4063">
            <a:off x="337204" y="556777"/>
            <a:ext cx="6136079" cy="6136079"/>
          </a:xfrm>
          <a:prstGeom prst="rect">
            <a:avLst/>
          </a:prstGeom>
        </p:spPr>
      </p:pic>
    </p:spTree>
    <p:extLst>
      <p:ext uri="{BB962C8B-B14F-4D97-AF65-F5344CB8AC3E}">
        <p14:creationId xmlns:p14="http://schemas.microsoft.com/office/powerpoint/2010/main" val="437175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0011"/>
        </a:solidFill>
        <a:effectLst/>
      </p:bgPr>
    </p:bg>
    <p:spTree>
      <p:nvGrpSpPr>
        <p:cNvPr id="1" name=""/>
        <p:cNvGrpSpPr/>
        <p:nvPr/>
      </p:nvGrpSpPr>
      <p:grpSpPr>
        <a:xfrm>
          <a:off x="0" y="0"/>
          <a:ext cx="0" cy="0"/>
          <a:chOff x="0" y="0"/>
          <a:chExt cx="0" cy="0"/>
        </a:xfrm>
      </p:grpSpPr>
      <p:pic>
        <p:nvPicPr>
          <p:cNvPr id="2" name="Picture 1" descr="boost pos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8492"/>
            <a:ext cx="9144000" cy="5502507"/>
          </a:xfrm>
          <a:prstGeom prst="rect">
            <a:avLst/>
          </a:prstGeom>
        </p:spPr>
      </p:pic>
      <p:sp>
        <p:nvSpPr>
          <p:cNvPr id="3" name="TextBox 2"/>
          <p:cNvSpPr txBox="1"/>
          <p:nvPr/>
        </p:nvSpPr>
        <p:spPr>
          <a:xfrm>
            <a:off x="7000290" y="5120915"/>
            <a:ext cx="2143710" cy="369332"/>
          </a:xfrm>
          <a:prstGeom prst="rect">
            <a:avLst/>
          </a:prstGeom>
          <a:solidFill>
            <a:srgbClr val="0A030D"/>
          </a:solidFill>
        </p:spPr>
        <p:txBody>
          <a:bodyPr wrap="square" rtlCol="0">
            <a:spAutoFit/>
          </a:bodyPr>
          <a:lstStyle/>
          <a:p>
            <a:endParaRPr lang="en-US" dirty="0"/>
          </a:p>
        </p:txBody>
      </p:sp>
      <p:sp>
        <p:nvSpPr>
          <p:cNvPr id="4" name="TextBox 3"/>
          <p:cNvSpPr txBox="1"/>
          <p:nvPr/>
        </p:nvSpPr>
        <p:spPr>
          <a:xfrm>
            <a:off x="6925542" y="5349987"/>
            <a:ext cx="2143710" cy="369332"/>
          </a:xfrm>
          <a:prstGeom prst="rect">
            <a:avLst/>
          </a:prstGeom>
          <a:solidFill>
            <a:srgbClr val="0A030D"/>
          </a:solidFill>
        </p:spPr>
        <p:txBody>
          <a:bodyPr wrap="square" rtlCol="0">
            <a:spAutoFit/>
          </a:bodyPr>
          <a:lstStyle/>
          <a:p>
            <a:endParaRPr lang="en-US" dirty="0"/>
          </a:p>
        </p:txBody>
      </p:sp>
      <p:sp>
        <p:nvSpPr>
          <p:cNvPr id="5" name="TextBox 4"/>
          <p:cNvSpPr txBox="1"/>
          <p:nvPr/>
        </p:nvSpPr>
        <p:spPr>
          <a:xfrm>
            <a:off x="6925542" y="5639071"/>
            <a:ext cx="2143710" cy="369332"/>
          </a:xfrm>
          <a:prstGeom prst="rect">
            <a:avLst/>
          </a:prstGeom>
          <a:solidFill>
            <a:srgbClr val="0A030D"/>
          </a:solidFill>
        </p:spPr>
        <p:txBody>
          <a:bodyPr wrap="square" rtlCol="0">
            <a:spAutoFit/>
          </a:bodyPr>
          <a:lstStyle/>
          <a:p>
            <a:endParaRPr lang="en-US" dirty="0"/>
          </a:p>
        </p:txBody>
      </p:sp>
    </p:spTree>
    <p:extLst>
      <p:ext uri="{BB962C8B-B14F-4D97-AF65-F5344CB8AC3E}">
        <p14:creationId xmlns:p14="http://schemas.microsoft.com/office/powerpoint/2010/main" val="10565102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0011"/>
        </a:solidFill>
        <a:effectLst/>
      </p:bgPr>
    </p:bg>
    <p:spTree>
      <p:nvGrpSpPr>
        <p:cNvPr id="1" name=""/>
        <p:cNvGrpSpPr/>
        <p:nvPr/>
      </p:nvGrpSpPr>
      <p:grpSpPr>
        <a:xfrm>
          <a:off x="0" y="0"/>
          <a:ext cx="0" cy="0"/>
          <a:chOff x="0" y="0"/>
          <a:chExt cx="0" cy="0"/>
        </a:xfrm>
      </p:grpSpPr>
      <p:pic>
        <p:nvPicPr>
          <p:cNvPr id="2" name="Picture 1" descr="boost pos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8492"/>
            <a:ext cx="9144000" cy="5502507"/>
          </a:xfrm>
          <a:prstGeom prst="rect">
            <a:avLst/>
          </a:prstGeom>
        </p:spPr>
      </p:pic>
      <p:sp>
        <p:nvSpPr>
          <p:cNvPr id="3" name="TextBox 2"/>
          <p:cNvSpPr txBox="1"/>
          <p:nvPr/>
        </p:nvSpPr>
        <p:spPr>
          <a:xfrm>
            <a:off x="7000290" y="5120915"/>
            <a:ext cx="2143710" cy="369332"/>
          </a:xfrm>
          <a:prstGeom prst="rect">
            <a:avLst/>
          </a:prstGeom>
          <a:solidFill>
            <a:srgbClr val="0A030D"/>
          </a:solidFill>
        </p:spPr>
        <p:txBody>
          <a:bodyPr wrap="square" rtlCol="0">
            <a:spAutoFit/>
          </a:bodyPr>
          <a:lstStyle/>
          <a:p>
            <a:endParaRPr lang="en-US" dirty="0"/>
          </a:p>
        </p:txBody>
      </p:sp>
      <p:sp>
        <p:nvSpPr>
          <p:cNvPr id="4" name="TextBox 3"/>
          <p:cNvSpPr txBox="1"/>
          <p:nvPr/>
        </p:nvSpPr>
        <p:spPr>
          <a:xfrm>
            <a:off x="6925542" y="5349987"/>
            <a:ext cx="2143710" cy="369332"/>
          </a:xfrm>
          <a:prstGeom prst="rect">
            <a:avLst/>
          </a:prstGeom>
          <a:solidFill>
            <a:srgbClr val="0A030D"/>
          </a:solidFill>
        </p:spPr>
        <p:txBody>
          <a:bodyPr wrap="square" rtlCol="0">
            <a:spAutoFit/>
          </a:bodyPr>
          <a:lstStyle/>
          <a:p>
            <a:endParaRPr lang="en-US" dirty="0"/>
          </a:p>
        </p:txBody>
      </p:sp>
      <p:sp>
        <p:nvSpPr>
          <p:cNvPr id="5" name="TextBox 4"/>
          <p:cNvSpPr txBox="1"/>
          <p:nvPr/>
        </p:nvSpPr>
        <p:spPr>
          <a:xfrm>
            <a:off x="6925542" y="5639071"/>
            <a:ext cx="2143710" cy="369332"/>
          </a:xfrm>
          <a:prstGeom prst="rect">
            <a:avLst/>
          </a:prstGeom>
          <a:solidFill>
            <a:srgbClr val="0A030D"/>
          </a:solidFill>
        </p:spPr>
        <p:txBody>
          <a:bodyPr wrap="square" rtlCol="0">
            <a:spAutoFit/>
          </a:bodyPr>
          <a:lstStyle/>
          <a:p>
            <a:endParaRPr lang="en-US" dirty="0"/>
          </a:p>
        </p:txBody>
      </p:sp>
      <p:pic>
        <p:nvPicPr>
          <p:cNvPr id="6" name="Picture 5" descr="49b093862a5c3040e4d72ae2f6ddc772_moon-transparent-clipart-free-transparent-moon-clipart_1683-168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905" y="333691"/>
            <a:ext cx="1825199" cy="1824114"/>
          </a:xfrm>
          <a:prstGeom prst="rect">
            <a:avLst/>
          </a:prstGeom>
        </p:spPr>
      </p:pic>
    </p:spTree>
    <p:extLst>
      <p:ext uri="{BB962C8B-B14F-4D97-AF65-F5344CB8AC3E}">
        <p14:creationId xmlns:p14="http://schemas.microsoft.com/office/powerpoint/2010/main" val="709442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200" fill="hold"/>
                                        <p:tgtEl>
                                          <p:spTgt spid="6"/>
                                        </p:tgtEl>
                                        <p:attrNameLst>
                                          <p:attrName>ppt_w</p:attrName>
                                        </p:attrNameLst>
                                      </p:cBhvr>
                                      <p:tavLst>
                                        <p:tav tm="0">
                                          <p:val>
                                            <p:fltVal val="0"/>
                                          </p:val>
                                        </p:tav>
                                        <p:tav tm="100000">
                                          <p:val>
                                            <p:strVal val="#ppt_w"/>
                                          </p:val>
                                        </p:tav>
                                      </p:tavLst>
                                    </p:anim>
                                    <p:anim calcmode="lin" valueType="num">
                                      <p:cBhvr>
                                        <p:cTn id="8" dur="2200" fill="hold"/>
                                        <p:tgtEl>
                                          <p:spTgt spid="6"/>
                                        </p:tgtEl>
                                        <p:attrNameLst>
                                          <p:attrName>ppt_h</p:attrName>
                                        </p:attrNameLst>
                                      </p:cBhvr>
                                      <p:tavLst>
                                        <p:tav tm="0">
                                          <p:val>
                                            <p:fltVal val="0"/>
                                          </p:val>
                                        </p:tav>
                                        <p:tav tm="100000">
                                          <p:val>
                                            <p:strVal val="#ppt_h"/>
                                          </p:val>
                                        </p:tav>
                                      </p:tavLst>
                                    </p:anim>
                                    <p:anim calcmode="lin" valueType="num">
                                      <p:cBhvr>
                                        <p:cTn id="9" dur="2200" fill="hold"/>
                                        <p:tgtEl>
                                          <p:spTgt spid="6"/>
                                        </p:tgtEl>
                                        <p:attrNameLst>
                                          <p:attrName>style.rotation</p:attrName>
                                        </p:attrNameLst>
                                      </p:cBhvr>
                                      <p:tavLst>
                                        <p:tav tm="0">
                                          <p:val>
                                            <p:fltVal val="90"/>
                                          </p:val>
                                        </p:tav>
                                        <p:tav tm="100000">
                                          <p:val>
                                            <p:fltVal val="0"/>
                                          </p:val>
                                        </p:tav>
                                      </p:tavLst>
                                    </p:anim>
                                    <p:animEffect transition="in" filter="fade">
                                      <p:cBhvr>
                                        <p:cTn id="10" dur="2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lstStyle/>
          <a:p>
            <a:pPr marL="514350" indent="-514350">
              <a:buAutoNum type="arabicPeriod"/>
            </a:pPr>
            <a:r>
              <a:rPr lang="en-US" sz="3600" dirty="0" smtClean="0">
                <a:solidFill>
                  <a:schemeClr val="bg1"/>
                </a:solidFill>
              </a:rPr>
              <a:t>What’s Your Goal?</a:t>
            </a:r>
          </a:p>
          <a:p>
            <a:pPr marL="400050" lvl="1" indent="0">
              <a:buNone/>
            </a:pPr>
            <a:r>
              <a:rPr lang="en-US" sz="3600" dirty="0" smtClean="0">
                <a:solidFill>
                  <a:schemeClr val="bg1"/>
                </a:solidFill>
              </a:rPr>
              <a:t>a. Brand Awareness</a:t>
            </a:r>
          </a:p>
          <a:p>
            <a:pPr marL="400050" lvl="1" indent="0">
              <a:buNone/>
            </a:pPr>
            <a:r>
              <a:rPr lang="en-US" sz="3600" dirty="0" smtClean="0">
                <a:solidFill>
                  <a:schemeClr val="bg1"/>
                </a:solidFill>
              </a:rPr>
              <a:t>b. Sales Leads</a:t>
            </a:r>
          </a:p>
          <a:p>
            <a:pPr marL="400050" lvl="1" indent="0">
              <a:buNone/>
            </a:pPr>
            <a:r>
              <a:rPr lang="en-US" sz="3600" dirty="0" smtClean="0">
                <a:solidFill>
                  <a:schemeClr val="bg1"/>
                </a:solidFill>
              </a:rPr>
              <a:t>c. Website Clicks</a:t>
            </a:r>
          </a:p>
          <a:p>
            <a:pPr marL="400050" lvl="1" indent="0">
              <a:buNone/>
            </a:pPr>
            <a:endParaRPr lang="en-US" dirty="0"/>
          </a:p>
        </p:txBody>
      </p:sp>
    </p:spTree>
    <p:extLst>
      <p:ext uri="{BB962C8B-B14F-4D97-AF65-F5344CB8AC3E}">
        <p14:creationId xmlns:p14="http://schemas.microsoft.com/office/powerpoint/2010/main" val="1539329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lstStyle/>
          <a:p>
            <a:pPr marL="0" indent="0">
              <a:buNone/>
            </a:pPr>
            <a:r>
              <a:rPr lang="en-US" sz="3600" dirty="0" smtClean="0">
                <a:solidFill>
                  <a:schemeClr val="bg1"/>
                </a:solidFill>
              </a:rPr>
              <a:t>2. It’s About Content</a:t>
            </a:r>
          </a:p>
          <a:p>
            <a:pPr marL="914400" lvl="1" indent="-514350">
              <a:buAutoNum type="alphaLcPeriod"/>
            </a:pPr>
            <a:r>
              <a:rPr lang="en-US" sz="3600" dirty="0" smtClean="0">
                <a:solidFill>
                  <a:schemeClr val="bg1"/>
                </a:solidFill>
              </a:rPr>
              <a:t>Create </a:t>
            </a:r>
            <a:r>
              <a:rPr lang="en-US" sz="3600" dirty="0">
                <a:solidFill>
                  <a:schemeClr val="bg1"/>
                </a:solidFill>
              </a:rPr>
              <a:t>engaging content that </a:t>
            </a:r>
            <a:r>
              <a:rPr lang="en-US" sz="3600" dirty="0" smtClean="0">
                <a:solidFill>
                  <a:schemeClr val="bg1"/>
                </a:solidFill>
              </a:rPr>
              <a:t/>
            </a:r>
            <a:br>
              <a:rPr lang="en-US" sz="3600" dirty="0" smtClean="0">
                <a:solidFill>
                  <a:schemeClr val="bg1"/>
                </a:solidFill>
              </a:rPr>
            </a:br>
            <a:r>
              <a:rPr lang="en-US" sz="3600" dirty="0" smtClean="0">
                <a:solidFill>
                  <a:schemeClr val="bg1"/>
                </a:solidFill>
              </a:rPr>
              <a:t>draws </a:t>
            </a:r>
            <a:r>
              <a:rPr lang="en-US" sz="3600" dirty="0">
                <a:solidFill>
                  <a:schemeClr val="bg1"/>
                </a:solidFill>
              </a:rPr>
              <a:t>your </a:t>
            </a:r>
            <a:r>
              <a:rPr lang="en-US" sz="3600" dirty="0" smtClean="0">
                <a:solidFill>
                  <a:schemeClr val="bg1"/>
                </a:solidFill>
              </a:rPr>
              <a:t>readers </a:t>
            </a:r>
            <a:r>
              <a:rPr lang="en-US" sz="3600" dirty="0">
                <a:solidFill>
                  <a:schemeClr val="bg1"/>
                </a:solidFill>
              </a:rPr>
              <a:t>in</a:t>
            </a:r>
            <a:r>
              <a:rPr lang="en-US" sz="3600" dirty="0" smtClean="0">
                <a:solidFill>
                  <a:schemeClr val="bg1"/>
                </a:solidFill>
              </a:rPr>
              <a:t>.</a:t>
            </a:r>
          </a:p>
          <a:p>
            <a:pPr marL="914400" lvl="1" indent="-514350">
              <a:buAutoNum type="alphaLcPeriod"/>
            </a:pPr>
            <a:r>
              <a:rPr lang="en-US" sz="3600" dirty="0">
                <a:solidFill>
                  <a:schemeClr val="bg1"/>
                </a:solidFill>
              </a:rPr>
              <a:t>Content with images will ALWAYS </a:t>
            </a:r>
            <a:r>
              <a:rPr lang="en-US" sz="3600" dirty="0" smtClean="0">
                <a:solidFill>
                  <a:schemeClr val="bg1"/>
                </a:solidFill>
              </a:rPr>
              <a:t/>
            </a:r>
            <a:br>
              <a:rPr lang="en-US" sz="3600" dirty="0" smtClean="0">
                <a:solidFill>
                  <a:schemeClr val="bg1"/>
                </a:solidFill>
              </a:rPr>
            </a:br>
            <a:r>
              <a:rPr lang="en-US" sz="3600" dirty="0" smtClean="0">
                <a:solidFill>
                  <a:schemeClr val="bg1"/>
                </a:solidFill>
              </a:rPr>
              <a:t>do </a:t>
            </a:r>
            <a:r>
              <a:rPr lang="en-US" sz="3600" dirty="0">
                <a:solidFill>
                  <a:schemeClr val="bg1"/>
                </a:solidFill>
              </a:rPr>
              <a:t>better </a:t>
            </a:r>
            <a:r>
              <a:rPr lang="en-US" sz="3600" dirty="0" smtClean="0">
                <a:solidFill>
                  <a:schemeClr val="bg1"/>
                </a:solidFill>
              </a:rPr>
              <a:t>than content without.</a:t>
            </a:r>
          </a:p>
          <a:p>
            <a:pPr marL="400050" lvl="1" indent="0">
              <a:buNone/>
            </a:pPr>
            <a:endParaRPr lang="en-US" dirty="0"/>
          </a:p>
        </p:txBody>
      </p:sp>
    </p:spTree>
    <p:extLst>
      <p:ext uri="{BB962C8B-B14F-4D97-AF65-F5344CB8AC3E}">
        <p14:creationId xmlns:p14="http://schemas.microsoft.com/office/powerpoint/2010/main" val="269933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pic>
        <p:nvPicPr>
          <p:cNvPr id="4" name="Picture 3" descr="851561_526259984129750_145879199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85" y="438836"/>
            <a:ext cx="5816600" cy="6223000"/>
          </a:xfrm>
          <a:prstGeom prst="rect">
            <a:avLst/>
          </a:prstGeom>
        </p:spPr>
      </p:pic>
    </p:spTree>
    <p:extLst>
      <p:ext uri="{BB962C8B-B14F-4D97-AF65-F5344CB8AC3E}">
        <p14:creationId xmlns:p14="http://schemas.microsoft.com/office/powerpoint/2010/main" val="31338887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lstStyle/>
          <a:p>
            <a:pPr marL="0" indent="0">
              <a:buNone/>
            </a:pPr>
            <a:r>
              <a:rPr lang="en-US" sz="3600" dirty="0" smtClean="0">
                <a:solidFill>
                  <a:schemeClr val="bg1"/>
                </a:solidFill>
              </a:rPr>
              <a:t>3. Boost Away!</a:t>
            </a:r>
          </a:p>
          <a:p>
            <a:pPr marL="914400" lvl="1" indent="-514350">
              <a:buAutoNum type="alphaLcPeriod"/>
            </a:pPr>
            <a:r>
              <a:rPr lang="en-US" sz="3600" dirty="0" smtClean="0">
                <a:solidFill>
                  <a:schemeClr val="bg1"/>
                </a:solidFill>
              </a:rPr>
              <a:t>Click the Boost Option on Your Post</a:t>
            </a:r>
          </a:p>
          <a:p>
            <a:pPr marL="400050" lvl="1" indent="0">
              <a:buNone/>
            </a:pPr>
            <a:endParaRPr lang="en-US" dirty="0"/>
          </a:p>
        </p:txBody>
      </p:sp>
    </p:spTree>
    <p:extLst>
      <p:ext uri="{BB962C8B-B14F-4D97-AF65-F5344CB8AC3E}">
        <p14:creationId xmlns:p14="http://schemas.microsoft.com/office/powerpoint/2010/main" val="3036562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rba-logo-5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2" y="-1003153"/>
            <a:ext cx="4122374" cy="4122374"/>
          </a:xfrm>
          <a:prstGeom prst="rect">
            <a:avLst/>
          </a:prstGeom>
        </p:spPr>
      </p:pic>
      <p:sp>
        <p:nvSpPr>
          <p:cNvPr id="2" name="Title 1"/>
          <p:cNvSpPr>
            <a:spLocks noGrp="1"/>
          </p:cNvSpPr>
          <p:nvPr>
            <p:ph type="ctrTitle"/>
          </p:nvPr>
        </p:nvSpPr>
        <p:spPr>
          <a:xfrm>
            <a:off x="685800" y="1849549"/>
            <a:ext cx="7772400" cy="868455"/>
          </a:xfrm>
        </p:spPr>
        <p:txBody>
          <a:bodyPr/>
          <a:lstStyle/>
          <a:p>
            <a:r>
              <a:rPr lang="en-US" b="1" dirty="0" smtClean="0">
                <a:solidFill>
                  <a:srgbClr val="214833"/>
                </a:solidFill>
              </a:rPr>
              <a:t>Lunchtime Learning Workshop</a:t>
            </a:r>
            <a:endParaRPr lang="en-US" b="1" dirty="0">
              <a:solidFill>
                <a:srgbClr val="214833"/>
              </a:solidFill>
            </a:endParaRPr>
          </a:p>
        </p:txBody>
      </p:sp>
      <p:pic>
        <p:nvPicPr>
          <p:cNvPr id="6" name="Picture 5" descr="facebook-advertisi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5276"/>
            <a:ext cx="9144000" cy="4180114"/>
          </a:xfrm>
          <a:prstGeom prst="rect">
            <a:avLst/>
          </a:prstGeom>
        </p:spPr>
      </p:pic>
    </p:spTree>
    <p:extLst>
      <p:ext uri="{BB962C8B-B14F-4D97-AF65-F5344CB8AC3E}">
        <p14:creationId xmlns:p14="http://schemas.microsoft.com/office/powerpoint/2010/main" val="9998039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pic>
        <p:nvPicPr>
          <p:cNvPr id="4" name="Picture 3" descr="851574_696644273680244_18619907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260" y="475201"/>
            <a:ext cx="5816600" cy="5918200"/>
          </a:xfrm>
          <a:prstGeom prst="rect">
            <a:avLst/>
          </a:prstGeom>
        </p:spPr>
      </p:pic>
    </p:spTree>
    <p:extLst>
      <p:ext uri="{BB962C8B-B14F-4D97-AF65-F5344CB8AC3E}">
        <p14:creationId xmlns:p14="http://schemas.microsoft.com/office/powerpoint/2010/main" val="36092051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noAutofit/>
          </a:bodyPr>
          <a:lstStyle/>
          <a:p>
            <a:pPr marL="0" indent="0">
              <a:buNone/>
            </a:pPr>
            <a:r>
              <a:rPr lang="en-US" dirty="0" smtClean="0">
                <a:solidFill>
                  <a:schemeClr val="bg1"/>
                </a:solidFill>
              </a:rPr>
              <a:t>4. Who’s Your Audience</a:t>
            </a:r>
          </a:p>
          <a:p>
            <a:pPr marL="914400" lvl="1" indent="-514350">
              <a:buAutoNum type="alphaLcPeriod"/>
            </a:pPr>
            <a:r>
              <a:rPr lang="en-US" sz="3200" dirty="0" smtClean="0">
                <a:solidFill>
                  <a:schemeClr val="bg1"/>
                </a:solidFill>
              </a:rPr>
              <a:t>Pick who will see your post.</a:t>
            </a:r>
            <a:br>
              <a:rPr lang="en-US" sz="3200" dirty="0" smtClean="0">
                <a:solidFill>
                  <a:schemeClr val="bg1"/>
                </a:solidFill>
              </a:rPr>
            </a:br>
            <a:r>
              <a:rPr lang="en-US" sz="3200" dirty="0" smtClean="0">
                <a:solidFill>
                  <a:schemeClr val="bg1"/>
                </a:solidFill>
              </a:rPr>
              <a:t>A great way to reach potential new customers.</a:t>
            </a:r>
          </a:p>
          <a:p>
            <a:pPr marL="914400" lvl="1" indent="-514350">
              <a:buAutoNum type="alphaLcPeriod"/>
            </a:pPr>
            <a:r>
              <a:rPr lang="en-US" sz="3200" dirty="0">
                <a:solidFill>
                  <a:schemeClr val="bg1"/>
                </a:solidFill>
              </a:rPr>
              <a:t>When you select </a:t>
            </a:r>
            <a:r>
              <a:rPr lang="en-US" sz="3200" dirty="0" smtClean="0">
                <a:solidFill>
                  <a:schemeClr val="bg1"/>
                </a:solidFill>
              </a:rPr>
              <a:t>“People </a:t>
            </a:r>
            <a:r>
              <a:rPr lang="en-US" sz="3200" dirty="0">
                <a:solidFill>
                  <a:schemeClr val="bg1"/>
                </a:solidFill>
              </a:rPr>
              <a:t>you choose </a:t>
            </a:r>
            <a:r>
              <a:rPr lang="en-US" sz="3200" dirty="0" smtClean="0">
                <a:solidFill>
                  <a:schemeClr val="bg1"/>
                </a:solidFill>
              </a:rPr>
              <a:t>through </a:t>
            </a:r>
            <a:r>
              <a:rPr lang="en-US" sz="3200" dirty="0" err="1" smtClean="0">
                <a:solidFill>
                  <a:schemeClr val="bg1"/>
                </a:solidFill>
              </a:rPr>
              <a:t>targeting”,you</a:t>
            </a:r>
            <a:r>
              <a:rPr lang="en-US" sz="3200" dirty="0" smtClean="0">
                <a:solidFill>
                  <a:schemeClr val="bg1"/>
                </a:solidFill>
              </a:rPr>
              <a:t> </a:t>
            </a:r>
            <a:r>
              <a:rPr lang="en-US" sz="3200" dirty="0">
                <a:solidFill>
                  <a:schemeClr val="bg1"/>
                </a:solidFill>
              </a:rPr>
              <a:t>can target people by location</a:t>
            </a:r>
            <a:r>
              <a:rPr lang="en-US" sz="3200" dirty="0" smtClean="0">
                <a:solidFill>
                  <a:schemeClr val="bg1"/>
                </a:solidFill>
              </a:rPr>
              <a:t>,</a:t>
            </a:r>
            <a:r>
              <a:rPr lang="en-US" sz="3200" dirty="0">
                <a:solidFill>
                  <a:schemeClr val="bg1"/>
                </a:solidFill>
              </a:rPr>
              <a:t> </a:t>
            </a:r>
            <a:r>
              <a:rPr lang="en-US" sz="3200" dirty="0" smtClean="0">
                <a:solidFill>
                  <a:schemeClr val="bg1"/>
                </a:solidFill>
              </a:rPr>
              <a:t>age, gender </a:t>
            </a:r>
            <a:r>
              <a:rPr lang="en-US" sz="3200" dirty="0">
                <a:solidFill>
                  <a:schemeClr val="bg1"/>
                </a:solidFill>
              </a:rPr>
              <a:t>and interests. (More on that later)</a:t>
            </a:r>
          </a:p>
        </p:txBody>
      </p:sp>
    </p:spTree>
    <p:extLst>
      <p:ext uri="{BB962C8B-B14F-4D97-AF65-F5344CB8AC3E}">
        <p14:creationId xmlns:p14="http://schemas.microsoft.com/office/powerpoint/2010/main" val="737094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3600" dirty="0" smtClean="0">
                <a:solidFill>
                  <a:schemeClr val="bg1"/>
                </a:solidFill>
              </a:rPr>
              <a:t>5. What’s Your Budget</a:t>
            </a:r>
          </a:p>
          <a:p>
            <a:pPr marL="914400" lvl="1" indent="-514350">
              <a:buAutoNum type="alphaLcPeriod"/>
            </a:pPr>
            <a:r>
              <a:rPr lang="en-US" sz="3600" dirty="0" smtClean="0">
                <a:solidFill>
                  <a:schemeClr val="bg1"/>
                </a:solidFill>
              </a:rPr>
              <a:t>Boosting a post is great way to reach your audience without breaking the bank.</a:t>
            </a:r>
          </a:p>
          <a:p>
            <a:pPr marL="914400" lvl="1" indent="-514350">
              <a:buAutoNum type="alphaLcPeriod"/>
            </a:pPr>
            <a:r>
              <a:rPr lang="en-US" sz="3600" dirty="0" smtClean="0">
                <a:solidFill>
                  <a:schemeClr val="bg1"/>
                </a:solidFill>
              </a:rPr>
              <a:t>Your time and budget</a:t>
            </a:r>
          </a:p>
          <a:p>
            <a:pPr marL="400050" lvl="1" indent="0">
              <a:buNone/>
            </a:pPr>
            <a:r>
              <a:rPr lang="en-US" sz="3600" dirty="0" smtClean="0">
                <a:solidFill>
                  <a:schemeClr val="bg1"/>
                </a:solidFill>
              </a:rPr>
              <a:t>c.   Billing</a:t>
            </a:r>
            <a:endParaRPr lang="en-US" sz="3600" dirty="0">
              <a:solidFill>
                <a:schemeClr val="bg1"/>
              </a:solidFill>
            </a:endParaRPr>
          </a:p>
        </p:txBody>
      </p:sp>
    </p:spTree>
    <p:extLst>
      <p:ext uri="{BB962C8B-B14F-4D97-AF65-F5344CB8AC3E}">
        <p14:creationId xmlns:p14="http://schemas.microsoft.com/office/powerpoint/2010/main" val="1863640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0F2B"/>
        </a:solidFill>
        <a:effectLst/>
      </p:bgPr>
    </p:bg>
    <p:spTree>
      <p:nvGrpSpPr>
        <p:cNvPr id="1" name=""/>
        <p:cNvGrpSpPr/>
        <p:nvPr/>
      </p:nvGrpSpPr>
      <p:grpSpPr>
        <a:xfrm>
          <a:off x="0" y="0"/>
          <a:ext cx="0" cy="0"/>
          <a:chOff x="0" y="0"/>
          <a:chExt cx="0" cy="0"/>
        </a:xfrm>
      </p:grpSpPr>
      <p:pic>
        <p:nvPicPr>
          <p:cNvPr id="4" name="Picture 3" descr="851568_522706337806679_20210218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686" y="442674"/>
            <a:ext cx="5816600" cy="5981700"/>
          </a:xfrm>
          <a:prstGeom prst="rect">
            <a:avLst/>
          </a:prstGeom>
        </p:spPr>
      </p:pic>
    </p:spTree>
    <p:extLst>
      <p:ext uri="{BB962C8B-B14F-4D97-AF65-F5344CB8AC3E}">
        <p14:creationId xmlns:p14="http://schemas.microsoft.com/office/powerpoint/2010/main" val="24301561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E0F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Boosting Your Posts</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3600" dirty="0" smtClean="0">
                <a:solidFill>
                  <a:schemeClr val="bg1"/>
                </a:solidFill>
              </a:rPr>
              <a:t>6. Measure Your Results</a:t>
            </a:r>
          </a:p>
          <a:p>
            <a:pPr marL="914400" lvl="1" indent="-514350">
              <a:buAutoNum type="alphaLcPeriod"/>
            </a:pPr>
            <a:r>
              <a:rPr lang="en-US" sz="3600" dirty="0" smtClean="0">
                <a:solidFill>
                  <a:schemeClr val="bg1"/>
                </a:solidFill>
              </a:rPr>
              <a:t> </a:t>
            </a:r>
            <a:r>
              <a:rPr lang="en-US" sz="3600" i="1" dirty="0" smtClean="0">
                <a:solidFill>
                  <a:schemeClr val="bg1"/>
                </a:solidFill>
              </a:rPr>
              <a:t>Page Insights</a:t>
            </a:r>
          </a:p>
          <a:p>
            <a:pPr marL="914400" lvl="1" indent="-514350">
              <a:buAutoNum type="alphaLcPeriod"/>
            </a:pPr>
            <a:r>
              <a:rPr lang="en-US" sz="3600" dirty="0">
                <a:solidFill>
                  <a:schemeClr val="bg1"/>
                </a:solidFill>
              </a:rPr>
              <a:t>Engagement is one of the best things you can </a:t>
            </a:r>
            <a:r>
              <a:rPr lang="en-US" sz="3600" dirty="0" smtClean="0">
                <a:solidFill>
                  <a:schemeClr val="bg1"/>
                </a:solidFill>
              </a:rPr>
              <a:t>measure</a:t>
            </a:r>
            <a:endParaRPr lang="en-US" sz="3600" dirty="0">
              <a:solidFill>
                <a:schemeClr val="bg1"/>
              </a:solidFill>
            </a:endParaRPr>
          </a:p>
          <a:p>
            <a:pPr marL="914400" lvl="1" indent="-514350">
              <a:buAutoNum type="alphaLcPeriod"/>
            </a:pPr>
            <a:r>
              <a:rPr lang="en-US" sz="3600" dirty="0">
                <a:solidFill>
                  <a:schemeClr val="bg1"/>
                </a:solidFill>
              </a:rPr>
              <a:t>ROI vs. ROR</a:t>
            </a:r>
          </a:p>
        </p:txBody>
      </p:sp>
    </p:spTree>
    <p:extLst>
      <p:ext uri="{BB962C8B-B14F-4D97-AF65-F5344CB8AC3E}">
        <p14:creationId xmlns:p14="http://schemas.microsoft.com/office/powerpoint/2010/main" val="207467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E0F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8126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41F47"/>
        </a:solidFill>
        <a:effectLst/>
      </p:bgPr>
    </p:bg>
    <p:spTree>
      <p:nvGrpSpPr>
        <p:cNvPr id="1" name=""/>
        <p:cNvGrpSpPr/>
        <p:nvPr/>
      </p:nvGrpSpPr>
      <p:grpSpPr>
        <a:xfrm>
          <a:off x="0" y="0"/>
          <a:ext cx="0" cy="0"/>
          <a:chOff x="0" y="0"/>
          <a:chExt cx="0" cy="0"/>
        </a:xfrm>
      </p:grpSpPr>
      <p:pic>
        <p:nvPicPr>
          <p:cNvPr id="5" name="Picture 4" descr="deep div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906" y="0"/>
            <a:ext cx="12334533" cy="6858000"/>
          </a:xfrm>
          <a:prstGeom prst="rect">
            <a:avLst/>
          </a:prstGeom>
        </p:spPr>
      </p:pic>
    </p:spTree>
    <p:extLst>
      <p:ext uri="{BB962C8B-B14F-4D97-AF65-F5344CB8AC3E}">
        <p14:creationId xmlns:p14="http://schemas.microsoft.com/office/powerpoint/2010/main" val="25974209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4-16 at 2.19.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25268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5" name="Picture 4" descr="Screen Shot 2017-04-16 at 12.4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5244"/>
            <a:ext cx="9144000" cy="3376246"/>
          </a:xfrm>
          <a:prstGeom prst="rect">
            <a:avLst/>
          </a:prstGeom>
        </p:spPr>
      </p:pic>
      <p:sp>
        <p:nvSpPr>
          <p:cNvPr id="2" name="TextBox 1"/>
          <p:cNvSpPr txBox="1"/>
          <p:nvPr/>
        </p:nvSpPr>
        <p:spPr>
          <a:xfrm>
            <a:off x="1686317" y="586953"/>
            <a:ext cx="5902110" cy="1569660"/>
          </a:xfrm>
          <a:prstGeom prst="rect">
            <a:avLst/>
          </a:prstGeom>
          <a:noFill/>
        </p:spPr>
        <p:txBody>
          <a:bodyPr wrap="square" rtlCol="0">
            <a:spAutoFit/>
          </a:bodyPr>
          <a:lstStyle/>
          <a:p>
            <a:pPr algn="ctr"/>
            <a:r>
              <a:rPr lang="en-US" sz="4800" b="1" dirty="0" smtClean="0">
                <a:solidFill>
                  <a:schemeClr val="bg1"/>
                </a:solidFill>
              </a:rPr>
              <a:t>Six Components of a Facebook Ad</a:t>
            </a:r>
            <a:endParaRPr lang="en-US" sz="4800" b="1" dirty="0">
              <a:solidFill>
                <a:schemeClr val="bg1"/>
              </a:solidFill>
            </a:endParaRPr>
          </a:p>
        </p:txBody>
      </p:sp>
    </p:spTree>
    <p:extLst>
      <p:ext uri="{BB962C8B-B14F-4D97-AF65-F5344CB8AC3E}">
        <p14:creationId xmlns:p14="http://schemas.microsoft.com/office/powerpoint/2010/main" val="40760810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7-04-16 at 1.5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1" y="0"/>
            <a:ext cx="6238794" cy="6858000"/>
          </a:xfrm>
          <a:prstGeom prst="rect">
            <a:avLst/>
          </a:prstGeom>
        </p:spPr>
      </p:pic>
    </p:spTree>
    <p:extLst>
      <p:ext uri="{BB962C8B-B14F-4D97-AF65-F5344CB8AC3E}">
        <p14:creationId xmlns:p14="http://schemas.microsoft.com/office/powerpoint/2010/main" val="37016201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4587"/>
        </a:solidFill>
        <a:effectLst/>
      </p:bgPr>
    </p:bg>
    <p:spTree>
      <p:nvGrpSpPr>
        <p:cNvPr id="1" name=""/>
        <p:cNvGrpSpPr/>
        <p:nvPr/>
      </p:nvGrpSpPr>
      <p:grpSpPr>
        <a:xfrm>
          <a:off x="0" y="0"/>
          <a:ext cx="0" cy="0"/>
          <a:chOff x="0" y="0"/>
          <a:chExt cx="0" cy="0"/>
        </a:xfrm>
      </p:grpSpPr>
      <p:pic>
        <p:nvPicPr>
          <p:cNvPr id="4" name="Content Placeholder 3" descr="fb media graphic.png"/>
          <p:cNvPicPr>
            <a:picLocks noGrp="1" noChangeAspect="1"/>
          </p:cNvPicPr>
          <p:nvPr>
            <p:ph idx="1"/>
          </p:nvPr>
        </p:nvPicPr>
        <p:blipFill>
          <a:blip r:embed="rId2">
            <a:extLst>
              <a:ext uri="{28A0092B-C50C-407E-A947-70E740481C1C}">
                <a14:useLocalDpi xmlns:a14="http://schemas.microsoft.com/office/drawing/2010/main" val="0"/>
              </a:ext>
            </a:extLst>
          </a:blip>
          <a:srcRect t="30428" b="30428"/>
          <a:stretch>
            <a:fillRect/>
          </a:stretch>
        </p:blipFill>
        <p:spPr>
          <a:xfrm>
            <a:off x="0" y="537858"/>
            <a:ext cx="9144000" cy="5028848"/>
          </a:xfrm>
        </p:spPr>
      </p:pic>
      <p:sp>
        <p:nvSpPr>
          <p:cNvPr id="5" name="TextBox 4"/>
          <p:cNvSpPr txBox="1"/>
          <p:nvPr/>
        </p:nvSpPr>
        <p:spPr>
          <a:xfrm>
            <a:off x="1857083" y="158088"/>
            <a:ext cx="5592595" cy="1015663"/>
          </a:xfrm>
          <a:prstGeom prst="rect">
            <a:avLst/>
          </a:prstGeom>
          <a:noFill/>
        </p:spPr>
        <p:txBody>
          <a:bodyPr wrap="square" rtlCol="0">
            <a:spAutoFit/>
          </a:bodyPr>
          <a:lstStyle/>
          <a:p>
            <a:pPr algn="ctr"/>
            <a:r>
              <a:rPr lang="en-US" sz="6000" dirty="0">
                <a:solidFill>
                  <a:schemeClr val="bg1"/>
                </a:solidFill>
              </a:rPr>
              <a:t>Mike Lamb</a:t>
            </a:r>
          </a:p>
        </p:txBody>
      </p:sp>
      <p:sp>
        <p:nvSpPr>
          <p:cNvPr id="6" name="TextBox 5"/>
          <p:cNvSpPr txBox="1"/>
          <p:nvPr/>
        </p:nvSpPr>
        <p:spPr>
          <a:xfrm>
            <a:off x="1857083" y="5667759"/>
            <a:ext cx="5592595" cy="1015663"/>
          </a:xfrm>
          <a:prstGeom prst="rect">
            <a:avLst/>
          </a:prstGeom>
          <a:noFill/>
        </p:spPr>
        <p:txBody>
          <a:bodyPr wrap="square" rtlCol="0">
            <a:spAutoFit/>
          </a:bodyPr>
          <a:lstStyle/>
          <a:p>
            <a:pPr algn="ctr"/>
            <a:r>
              <a:rPr lang="en-US" sz="6000" dirty="0" err="1" smtClean="0">
                <a:solidFill>
                  <a:schemeClr val="bg1"/>
                </a:solidFill>
              </a:rPr>
              <a:t>Krysta</a:t>
            </a:r>
            <a:r>
              <a:rPr lang="en-US" sz="6000" dirty="0" smtClean="0">
                <a:solidFill>
                  <a:schemeClr val="bg1"/>
                </a:solidFill>
              </a:rPr>
              <a:t> </a:t>
            </a:r>
            <a:r>
              <a:rPr lang="en-US" sz="6000" dirty="0" err="1" smtClean="0">
                <a:solidFill>
                  <a:schemeClr val="bg1"/>
                </a:solidFill>
              </a:rPr>
              <a:t>Paffrath</a:t>
            </a:r>
            <a:endParaRPr lang="en-US" sz="6000" dirty="0">
              <a:solidFill>
                <a:schemeClr val="bg1"/>
              </a:solidFill>
            </a:endParaRPr>
          </a:p>
        </p:txBody>
      </p:sp>
    </p:spTree>
    <p:extLst>
      <p:ext uri="{BB962C8B-B14F-4D97-AF65-F5344CB8AC3E}">
        <p14:creationId xmlns:p14="http://schemas.microsoft.com/office/powerpoint/2010/main" val="483399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azon newsfeed litter bo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71" y="640840"/>
            <a:ext cx="6299200" cy="5740400"/>
          </a:xfrm>
          <a:prstGeom prst="rect">
            <a:avLst/>
          </a:prstGeom>
        </p:spPr>
      </p:pic>
    </p:spTree>
    <p:extLst>
      <p:ext uri="{BB962C8B-B14F-4D97-AF65-F5344CB8AC3E}">
        <p14:creationId xmlns:p14="http://schemas.microsoft.com/office/powerpoint/2010/main" val="37785006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C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457" y="565608"/>
            <a:ext cx="4064000" cy="5753100"/>
          </a:xfrm>
          <a:prstGeom prst="rect">
            <a:avLst/>
          </a:prstGeom>
        </p:spPr>
      </p:pic>
    </p:spTree>
    <p:extLst>
      <p:ext uri="{BB962C8B-B14F-4D97-AF65-F5344CB8AC3E}">
        <p14:creationId xmlns:p14="http://schemas.microsoft.com/office/powerpoint/2010/main" val="29477685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5-03-25at8.43.02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866" y="854667"/>
            <a:ext cx="5537200" cy="5181600"/>
          </a:xfrm>
          <a:prstGeom prst="rect">
            <a:avLst/>
          </a:prstGeom>
        </p:spPr>
      </p:pic>
    </p:spTree>
    <p:extLst>
      <p:ext uri="{BB962C8B-B14F-4D97-AF65-F5344CB8AC3E}">
        <p14:creationId xmlns:p14="http://schemas.microsoft.com/office/powerpoint/2010/main" val="782938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5-03-29at2.12.59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503" y="598153"/>
            <a:ext cx="6070600" cy="5740400"/>
          </a:xfrm>
          <a:prstGeom prst="rect">
            <a:avLst/>
          </a:prstGeom>
        </p:spPr>
      </p:pic>
    </p:spTree>
    <p:extLst>
      <p:ext uri="{BB962C8B-B14F-4D97-AF65-F5344CB8AC3E}">
        <p14:creationId xmlns:p14="http://schemas.microsoft.com/office/powerpoint/2010/main" val="36814479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fl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92" y="1387847"/>
            <a:ext cx="7861300" cy="4203700"/>
          </a:xfrm>
          <a:prstGeom prst="rect">
            <a:avLst/>
          </a:prstGeom>
        </p:spPr>
      </p:pic>
    </p:spTree>
    <p:extLst>
      <p:ext uri="{BB962C8B-B14F-4D97-AF65-F5344CB8AC3E}">
        <p14:creationId xmlns:p14="http://schemas.microsoft.com/office/powerpoint/2010/main" val="7722048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tle learn more 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72" y="213438"/>
            <a:ext cx="6350000" cy="6388100"/>
          </a:xfrm>
          <a:prstGeom prst="rect">
            <a:avLst/>
          </a:prstGeom>
        </p:spPr>
      </p:pic>
    </p:spTree>
    <p:extLst>
      <p:ext uri="{BB962C8B-B14F-4D97-AF65-F5344CB8AC3E}">
        <p14:creationId xmlns:p14="http://schemas.microsoft.com/office/powerpoint/2010/main" val="17385323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box-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297" y="811061"/>
            <a:ext cx="6121400" cy="5473700"/>
          </a:xfrm>
          <a:prstGeom prst="rect">
            <a:avLst/>
          </a:prstGeom>
        </p:spPr>
      </p:pic>
    </p:spTree>
    <p:extLst>
      <p:ext uri="{BB962C8B-B14F-4D97-AF65-F5344CB8AC3E}">
        <p14:creationId xmlns:p14="http://schemas.microsoft.com/office/powerpoint/2010/main" val="18022919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YT mobile 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708" y="533593"/>
            <a:ext cx="4064000" cy="5702300"/>
          </a:xfrm>
          <a:prstGeom prst="rect">
            <a:avLst/>
          </a:prstGeom>
        </p:spPr>
      </p:pic>
    </p:spTree>
    <p:extLst>
      <p:ext uri="{BB962C8B-B14F-4D97-AF65-F5344CB8AC3E}">
        <p14:creationId xmlns:p14="http://schemas.microsoft.com/office/powerpoint/2010/main" val="5181085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7990"/>
            <a:ext cx="9144000" cy="3803257"/>
          </a:xfrm>
          <a:prstGeom prst="rect">
            <a:avLst/>
          </a:prstGeom>
        </p:spPr>
      </p:pic>
    </p:spTree>
    <p:extLst>
      <p:ext uri="{BB962C8B-B14F-4D97-AF65-F5344CB8AC3E}">
        <p14:creationId xmlns:p14="http://schemas.microsoft.com/office/powerpoint/2010/main" val="35108479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63D4C"/>
        </a:solidFill>
        <a:effectLst/>
      </p:bgPr>
    </p:bg>
    <p:spTree>
      <p:nvGrpSpPr>
        <p:cNvPr id="1" name=""/>
        <p:cNvGrpSpPr/>
        <p:nvPr/>
      </p:nvGrpSpPr>
      <p:grpSpPr>
        <a:xfrm>
          <a:off x="0" y="0"/>
          <a:ext cx="0" cy="0"/>
          <a:chOff x="0" y="0"/>
          <a:chExt cx="0" cy="0"/>
        </a:xfrm>
      </p:grpSpPr>
      <p:pic>
        <p:nvPicPr>
          <p:cNvPr id="3" name="Picture 2" descr="fb_adimage_changes4-570x3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881" y="1346125"/>
            <a:ext cx="7239000" cy="3924300"/>
          </a:xfrm>
          <a:prstGeom prst="rect">
            <a:avLst/>
          </a:prstGeom>
        </p:spPr>
      </p:pic>
      <p:sp>
        <p:nvSpPr>
          <p:cNvPr id="4" name="TextBox 3"/>
          <p:cNvSpPr txBox="1"/>
          <p:nvPr/>
        </p:nvSpPr>
        <p:spPr>
          <a:xfrm>
            <a:off x="7449678" y="4887709"/>
            <a:ext cx="981906" cy="369332"/>
          </a:xfrm>
          <a:prstGeom prst="rect">
            <a:avLst/>
          </a:prstGeom>
          <a:solidFill>
            <a:srgbClr val="363D4C"/>
          </a:solidFill>
        </p:spPr>
        <p:txBody>
          <a:bodyPr wrap="square" rtlCol="0">
            <a:spAutoFit/>
          </a:bodyPr>
          <a:lstStyle/>
          <a:p>
            <a:endParaRPr lang="en-US" dirty="0"/>
          </a:p>
        </p:txBody>
      </p:sp>
    </p:spTree>
    <p:extLst>
      <p:ext uri="{BB962C8B-B14F-4D97-AF65-F5344CB8AC3E}">
        <p14:creationId xmlns:p14="http://schemas.microsoft.com/office/powerpoint/2010/main" val="12078618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545" y="2332037"/>
            <a:ext cx="8229600" cy="4525963"/>
          </a:xfrm>
        </p:spPr>
        <p:txBody>
          <a:bodyPr/>
          <a:lstStyle/>
          <a:p>
            <a:r>
              <a:rPr lang="en-US" b="1" dirty="0" smtClean="0"/>
              <a:t>Please Turn Off Your Cell Phones</a:t>
            </a:r>
          </a:p>
          <a:p>
            <a:r>
              <a:rPr lang="en-US" b="1" dirty="0" smtClean="0"/>
              <a:t>Eat Your Lunch</a:t>
            </a:r>
          </a:p>
          <a:p>
            <a:r>
              <a:rPr lang="en-US" b="1" dirty="0" smtClean="0"/>
              <a:t>Make Notes</a:t>
            </a:r>
          </a:p>
          <a:p>
            <a:r>
              <a:rPr lang="en-US" b="1" dirty="0" smtClean="0"/>
              <a:t>Hold Your Questions</a:t>
            </a:r>
          </a:p>
          <a:p>
            <a:r>
              <a:rPr lang="en-US" b="1" dirty="0" smtClean="0"/>
              <a:t>Open Yourself to Advertising on FB</a:t>
            </a:r>
            <a:endParaRPr lang="en-US" b="1" dirty="0"/>
          </a:p>
        </p:txBody>
      </p:sp>
      <p:pic>
        <p:nvPicPr>
          <p:cNvPr id="5" name="Picture 4" descr="welcome-pn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432" y="0"/>
            <a:ext cx="3831883" cy="2052331"/>
          </a:xfrm>
          <a:prstGeom prst="rect">
            <a:avLst/>
          </a:prstGeom>
        </p:spPr>
      </p:pic>
    </p:spTree>
    <p:extLst>
      <p:ext uri="{BB962C8B-B14F-4D97-AF65-F5344CB8AC3E}">
        <p14:creationId xmlns:p14="http://schemas.microsoft.com/office/powerpoint/2010/main" val="13414013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4" name="Picture 3" descr="Screen Shot 2017-04-16 at 12.42.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268"/>
            <a:ext cx="9144000" cy="4205574"/>
          </a:xfrm>
          <a:prstGeom prst="rect">
            <a:avLst/>
          </a:prstGeom>
        </p:spPr>
      </p:pic>
    </p:spTree>
    <p:extLst>
      <p:ext uri="{BB962C8B-B14F-4D97-AF65-F5344CB8AC3E}">
        <p14:creationId xmlns:p14="http://schemas.microsoft.com/office/powerpoint/2010/main" val="41714001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0106"/>
            <a:ext cx="9144000" cy="3180522"/>
          </a:xfrm>
          <a:prstGeom prst="rect">
            <a:avLst/>
          </a:prstGeom>
        </p:spPr>
      </p:pic>
    </p:spTree>
    <p:extLst>
      <p:ext uri="{BB962C8B-B14F-4D97-AF65-F5344CB8AC3E}">
        <p14:creationId xmlns:p14="http://schemas.microsoft.com/office/powerpoint/2010/main" val="31717267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001"/>
            <a:ext cx="9144000" cy="4007297"/>
          </a:xfrm>
          <a:prstGeom prst="rect">
            <a:avLst/>
          </a:prstGeom>
        </p:spPr>
      </p:pic>
    </p:spTree>
    <p:extLst>
      <p:ext uri="{BB962C8B-B14F-4D97-AF65-F5344CB8AC3E}">
        <p14:creationId xmlns:p14="http://schemas.microsoft.com/office/powerpoint/2010/main" val="6987877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617"/>
            <a:ext cx="9144000" cy="3314597"/>
          </a:xfrm>
          <a:prstGeom prst="rect">
            <a:avLst/>
          </a:prstGeom>
        </p:spPr>
      </p:pic>
    </p:spTree>
    <p:extLst>
      <p:ext uri="{BB962C8B-B14F-4D97-AF65-F5344CB8AC3E}">
        <p14:creationId xmlns:p14="http://schemas.microsoft.com/office/powerpoint/2010/main" val="34884908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3.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5311"/>
            <a:ext cx="9144000" cy="4454144"/>
          </a:xfrm>
          <a:prstGeom prst="rect">
            <a:avLst/>
          </a:prstGeom>
        </p:spPr>
      </p:pic>
    </p:spTree>
    <p:extLst>
      <p:ext uri="{BB962C8B-B14F-4D97-AF65-F5344CB8AC3E}">
        <p14:creationId xmlns:p14="http://schemas.microsoft.com/office/powerpoint/2010/main" val="37732120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yjewelersfinalgi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845" y="0"/>
            <a:ext cx="5805652" cy="6858000"/>
          </a:xfrm>
          <a:prstGeom prst="rect">
            <a:avLst/>
          </a:prstGeom>
        </p:spPr>
      </p:pic>
    </p:spTree>
    <p:extLst>
      <p:ext uri="{BB962C8B-B14F-4D97-AF65-F5344CB8AC3E}">
        <p14:creationId xmlns:p14="http://schemas.microsoft.com/office/powerpoint/2010/main" val="15114349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2.08 PM.png"/>
          <p:cNvPicPr>
            <a:picLocks noChangeAspect="1"/>
          </p:cNvPicPr>
          <p:nvPr/>
        </p:nvPicPr>
        <p:blipFill>
          <a:blip>
            <a:extLst>
              <a:ext uri="{28A0092B-C50C-407E-A947-70E740481C1C}">
                <a14:useLocalDpi xmlns:a14="http://schemas.microsoft.com/office/drawing/2010/main" val="0"/>
              </a:ext>
            </a:extLst>
          </a:blip>
          <a:stretch>
            <a:fillRect/>
          </a:stretch>
        </p:blipFill>
        <p:spPr>
          <a:xfrm>
            <a:off x="0" y="1547097"/>
            <a:ext cx="9144000" cy="4034604"/>
          </a:xfrm>
          <a:prstGeom prst="rect">
            <a:avLst/>
          </a:prstGeom>
        </p:spPr>
      </p:pic>
    </p:spTree>
    <p:extLst>
      <p:ext uri="{BB962C8B-B14F-4D97-AF65-F5344CB8AC3E}">
        <p14:creationId xmlns:p14="http://schemas.microsoft.com/office/powerpoint/2010/main" val="16908244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2.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169"/>
            <a:ext cx="9144000" cy="4157149"/>
          </a:xfrm>
          <a:prstGeom prst="rect">
            <a:avLst/>
          </a:prstGeom>
        </p:spPr>
      </p:pic>
    </p:spTree>
    <p:extLst>
      <p:ext uri="{BB962C8B-B14F-4D97-AF65-F5344CB8AC3E}">
        <p14:creationId xmlns:p14="http://schemas.microsoft.com/office/powerpoint/2010/main" val="18201528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4" name="Picture 3" descr="Screen Shot 2017-04-16 at 12.43.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0506"/>
            <a:ext cx="9144000" cy="4123600"/>
          </a:xfrm>
          <a:prstGeom prst="rect">
            <a:avLst/>
          </a:prstGeom>
        </p:spPr>
      </p:pic>
    </p:spTree>
    <p:extLst>
      <p:ext uri="{BB962C8B-B14F-4D97-AF65-F5344CB8AC3E}">
        <p14:creationId xmlns:p14="http://schemas.microsoft.com/office/powerpoint/2010/main" val="9282998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4" name="Picture 3" descr="Screen Shot 2017-04-16 at 12.4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6547"/>
            <a:ext cx="9144000" cy="4361234"/>
          </a:xfrm>
          <a:prstGeom prst="rect">
            <a:avLst/>
          </a:prstGeom>
        </p:spPr>
      </p:pic>
    </p:spTree>
    <p:extLst>
      <p:ext uri="{BB962C8B-B14F-4D97-AF65-F5344CB8AC3E}">
        <p14:creationId xmlns:p14="http://schemas.microsoft.com/office/powerpoint/2010/main" val="2780100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does-facebook-advertising-wo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025"/>
            <a:ext cx="9144000" cy="4572000"/>
          </a:xfrm>
          <a:prstGeom prst="rect">
            <a:avLst/>
          </a:prstGeom>
        </p:spPr>
      </p:pic>
      <p:sp>
        <p:nvSpPr>
          <p:cNvPr id="5" name="TextBox 4"/>
          <p:cNvSpPr txBox="1"/>
          <p:nvPr/>
        </p:nvSpPr>
        <p:spPr>
          <a:xfrm>
            <a:off x="1846410" y="5263668"/>
            <a:ext cx="6050596" cy="1107996"/>
          </a:xfrm>
          <a:prstGeom prst="rect">
            <a:avLst/>
          </a:prstGeom>
          <a:noFill/>
        </p:spPr>
        <p:txBody>
          <a:bodyPr wrap="square" rtlCol="0">
            <a:spAutoFit/>
          </a:bodyPr>
          <a:lstStyle/>
          <a:p>
            <a:pPr algn="just"/>
            <a:r>
              <a:rPr lang="en-US" sz="6600" b="1" dirty="0" smtClean="0">
                <a:solidFill>
                  <a:srgbClr val="4C618C"/>
                </a:solidFill>
              </a:rPr>
              <a:t>Let’s Find Out!</a:t>
            </a:r>
            <a:endParaRPr lang="en-US" sz="6600" b="1" dirty="0">
              <a:solidFill>
                <a:srgbClr val="4C618C"/>
              </a:solidFill>
            </a:endParaRPr>
          </a:p>
        </p:txBody>
      </p:sp>
    </p:spTree>
    <p:extLst>
      <p:ext uri="{BB962C8B-B14F-4D97-AF65-F5344CB8AC3E}">
        <p14:creationId xmlns:p14="http://schemas.microsoft.com/office/powerpoint/2010/main" val="2968280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4" name="Picture 3" descr="Screen Shot 2017-04-16 at 12.4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1021"/>
            <a:ext cx="9144000" cy="3921226"/>
          </a:xfrm>
          <a:prstGeom prst="rect">
            <a:avLst/>
          </a:prstGeom>
        </p:spPr>
      </p:pic>
    </p:spTree>
    <p:extLst>
      <p:ext uri="{BB962C8B-B14F-4D97-AF65-F5344CB8AC3E}">
        <p14:creationId xmlns:p14="http://schemas.microsoft.com/office/powerpoint/2010/main" val="10495391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7574"/>
            <a:ext cx="9144000" cy="4300059"/>
          </a:xfrm>
          <a:prstGeom prst="rect">
            <a:avLst/>
          </a:prstGeom>
        </p:spPr>
      </p:pic>
    </p:spTree>
    <p:extLst>
      <p:ext uri="{BB962C8B-B14F-4D97-AF65-F5344CB8AC3E}">
        <p14:creationId xmlns:p14="http://schemas.microsoft.com/office/powerpoint/2010/main" val="41256014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3.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6616"/>
            <a:ext cx="9144000" cy="4290193"/>
          </a:xfrm>
          <a:prstGeom prst="rect">
            <a:avLst/>
          </a:prstGeom>
        </p:spPr>
      </p:pic>
    </p:spTree>
    <p:extLst>
      <p:ext uri="{BB962C8B-B14F-4D97-AF65-F5344CB8AC3E}">
        <p14:creationId xmlns:p14="http://schemas.microsoft.com/office/powerpoint/2010/main" val="27067219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0888"/>
            <a:ext cx="9144000" cy="4217773"/>
          </a:xfrm>
          <a:prstGeom prst="rect">
            <a:avLst/>
          </a:prstGeom>
        </p:spPr>
      </p:pic>
    </p:spTree>
    <p:extLst>
      <p:ext uri="{BB962C8B-B14F-4D97-AF65-F5344CB8AC3E}">
        <p14:creationId xmlns:p14="http://schemas.microsoft.com/office/powerpoint/2010/main" val="25410001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079"/>
            <a:ext cx="9144000" cy="4101830"/>
          </a:xfrm>
          <a:prstGeom prst="rect">
            <a:avLst/>
          </a:prstGeom>
        </p:spPr>
      </p:pic>
    </p:spTree>
    <p:extLst>
      <p:ext uri="{BB962C8B-B14F-4D97-AF65-F5344CB8AC3E}">
        <p14:creationId xmlns:p14="http://schemas.microsoft.com/office/powerpoint/2010/main" val="236559671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4.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894"/>
            <a:ext cx="9144000" cy="4529667"/>
          </a:xfrm>
          <a:prstGeom prst="rect">
            <a:avLst/>
          </a:prstGeom>
        </p:spPr>
      </p:pic>
    </p:spTree>
    <p:extLst>
      <p:ext uri="{BB962C8B-B14F-4D97-AF65-F5344CB8AC3E}">
        <p14:creationId xmlns:p14="http://schemas.microsoft.com/office/powerpoint/2010/main" val="39290003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891"/>
            <a:ext cx="9144000" cy="4441612"/>
          </a:xfrm>
          <a:prstGeom prst="rect">
            <a:avLst/>
          </a:prstGeom>
        </p:spPr>
      </p:pic>
    </p:spTree>
    <p:extLst>
      <p:ext uri="{BB962C8B-B14F-4D97-AF65-F5344CB8AC3E}">
        <p14:creationId xmlns:p14="http://schemas.microsoft.com/office/powerpoint/2010/main" val="120460400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4.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573"/>
            <a:ext cx="9144000" cy="4514748"/>
          </a:xfrm>
          <a:prstGeom prst="rect">
            <a:avLst/>
          </a:prstGeom>
        </p:spPr>
      </p:pic>
    </p:spTree>
    <p:extLst>
      <p:ext uri="{BB962C8B-B14F-4D97-AF65-F5344CB8AC3E}">
        <p14:creationId xmlns:p14="http://schemas.microsoft.com/office/powerpoint/2010/main" val="28361435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999"/>
            <a:ext cx="9144000" cy="4230927"/>
          </a:xfrm>
          <a:prstGeom prst="rect">
            <a:avLst/>
          </a:prstGeom>
        </p:spPr>
      </p:pic>
    </p:spTree>
    <p:extLst>
      <p:ext uri="{BB962C8B-B14F-4D97-AF65-F5344CB8AC3E}">
        <p14:creationId xmlns:p14="http://schemas.microsoft.com/office/powerpoint/2010/main" val="794986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A1816"/>
        </a:solidFill>
        <a:effectLst/>
      </p:bgPr>
    </p:bg>
    <p:spTree>
      <p:nvGrpSpPr>
        <p:cNvPr id="1" name=""/>
        <p:cNvGrpSpPr/>
        <p:nvPr/>
      </p:nvGrpSpPr>
      <p:grpSpPr>
        <a:xfrm>
          <a:off x="0" y="0"/>
          <a:ext cx="0" cy="0"/>
          <a:chOff x="0" y="0"/>
          <a:chExt cx="0" cy="0"/>
        </a:xfrm>
      </p:grpSpPr>
      <p:pic>
        <p:nvPicPr>
          <p:cNvPr id="4" name="Picture 3" descr="the-moo-l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117" y="0"/>
            <a:ext cx="5143500" cy="6858000"/>
          </a:xfrm>
          <a:prstGeom prst="rect">
            <a:avLst/>
          </a:prstGeom>
        </p:spPr>
      </p:pic>
    </p:spTree>
    <p:extLst>
      <p:ext uri="{BB962C8B-B14F-4D97-AF65-F5344CB8AC3E}">
        <p14:creationId xmlns:p14="http://schemas.microsoft.com/office/powerpoint/2010/main" val="42622005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espresso-LP-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38" y="117390"/>
            <a:ext cx="7088014" cy="6166572"/>
          </a:xfrm>
          <a:prstGeom prst="rect">
            <a:avLst/>
          </a:prstGeom>
        </p:spPr>
      </p:pic>
      <p:sp>
        <p:nvSpPr>
          <p:cNvPr id="5" name="TextBox 4"/>
          <p:cNvSpPr txBox="1"/>
          <p:nvPr/>
        </p:nvSpPr>
        <p:spPr>
          <a:xfrm>
            <a:off x="4621360" y="2828510"/>
            <a:ext cx="1654299" cy="553998"/>
          </a:xfrm>
          <a:prstGeom prst="rect">
            <a:avLst/>
          </a:prstGeom>
          <a:solidFill>
            <a:srgbClr val="3C599B"/>
          </a:solidFill>
        </p:spPr>
        <p:txBody>
          <a:bodyPr wrap="square" rtlCol="0">
            <a:spAutoFit/>
          </a:bodyPr>
          <a:lstStyle/>
          <a:p>
            <a:endParaRPr lang="en-US" dirty="0">
              <a:solidFill>
                <a:srgbClr val="3C599B"/>
              </a:solidFill>
            </a:endParaRPr>
          </a:p>
        </p:txBody>
      </p:sp>
      <p:sp>
        <p:nvSpPr>
          <p:cNvPr id="6" name="TextBox 5"/>
          <p:cNvSpPr txBox="1"/>
          <p:nvPr/>
        </p:nvSpPr>
        <p:spPr>
          <a:xfrm>
            <a:off x="5304426" y="3483207"/>
            <a:ext cx="1045943" cy="369332"/>
          </a:xfrm>
          <a:prstGeom prst="rect">
            <a:avLst/>
          </a:prstGeom>
          <a:solidFill>
            <a:srgbClr val="313131"/>
          </a:solidFill>
        </p:spPr>
        <p:txBody>
          <a:bodyPr wrap="square" rtlCol="0">
            <a:spAutoFit/>
          </a:bodyPr>
          <a:lstStyle/>
          <a:p>
            <a:endParaRPr lang="en-US" dirty="0"/>
          </a:p>
        </p:txBody>
      </p:sp>
      <p:sp>
        <p:nvSpPr>
          <p:cNvPr id="9" name="TextBox 8"/>
          <p:cNvSpPr txBox="1"/>
          <p:nvPr/>
        </p:nvSpPr>
        <p:spPr>
          <a:xfrm>
            <a:off x="2945718" y="3105509"/>
            <a:ext cx="1750354" cy="369332"/>
          </a:xfrm>
          <a:prstGeom prst="rect">
            <a:avLst/>
          </a:prstGeom>
          <a:noFill/>
        </p:spPr>
        <p:txBody>
          <a:bodyPr wrap="square" rtlCol="0">
            <a:spAutoFit/>
          </a:bodyPr>
          <a:lstStyle/>
          <a:p>
            <a:endParaRPr lang="en-US" dirty="0"/>
          </a:p>
        </p:txBody>
      </p:sp>
      <p:pic>
        <p:nvPicPr>
          <p:cNvPr id="2" name="Picture 1" descr="smrba copy 2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605" y="5443104"/>
            <a:ext cx="3175000" cy="1130300"/>
          </a:xfrm>
          <a:prstGeom prst="rect">
            <a:avLst/>
          </a:prstGeom>
        </p:spPr>
      </p:pic>
    </p:spTree>
    <p:extLst>
      <p:ext uri="{BB962C8B-B14F-4D97-AF65-F5344CB8AC3E}">
        <p14:creationId xmlns:p14="http://schemas.microsoft.com/office/powerpoint/2010/main" val="28056015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4215"/>
            <a:ext cx="9144000" cy="4424244"/>
          </a:xfrm>
          <a:prstGeom prst="rect">
            <a:avLst/>
          </a:prstGeom>
        </p:spPr>
      </p:pic>
    </p:spTree>
    <p:extLst>
      <p:ext uri="{BB962C8B-B14F-4D97-AF65-F5344CB8AC3E}">
        <p14:creationId xmlns:p14="http://schemas.microsoft.com/office/powerpoint/2010/main" val="286299827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733"/>
            <a:ext cx="9144000" cy="4514645"/>
          </a:xfrm>
          <a:prstGeom prst="rect">
            <a:avLst/>
          </a:prstGeom>
        </p:spPr>
      </p:pic>
    </p:spTree>
    <p:extLst>
      <p:ext uri="{BB962C8B-B14F-4D97-AF65-F5344CB8AC3E}">
        <p14:creationId xmlns:p14="http://schemas.microsoft.com/office/powerpoint/2010/main" val="9422671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3" name="Picture 2" descr="Screen Shot 2017-04-16 at 12.46.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9299"/>
            <a:ext cx="9144000" cy="4534076"/>
          </a:xfrm>
          <a:prstGeom prst="rect">
            <a:avLst/>
          </a:prstGeom>
        </p:spPr>
      </p:pic>
    </p:spTree>
    <p:extLst>
      <p:ext uri="{BB962C8B-B14F-4D97-AF65-F5344CB8AC3E}">
        <p14:creationId xmlns:p14="http://schemas.microsoft.com/office/powerpoint/2010/main" val="40532439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2" name="Picture 1" descr="Screen Shot 2017-04-16 at 12.4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3476"/>
            <a:ext cx="9144000" cy="3301536"/>
          </a:xfrm>
          <a:prstGeom prst="rect">
            <a:avLst/>
          </a:prstGeom>
        </p:spPr>
      </p:pic>
    </p:spTree>
    <p:extLst>
      <p:ext uri="{BB962C8B-B14F-4D97-AF65-F5344CB8AC3E}">
        <p14:creationId xmlns:p14="http://schemas.microsoft.com/office/powerpoint/2010/main" val="92601815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859"/>
            <a:ext cx="9144000" cy="5141343"/>
          </a:xfrm>
          <a:prstGeom prst="rect">
            <a:avLst/>
          </a:prstGeom>
        </p:spPr>
      </p:pic>
    </p:spTree>
    <p:extLst>
      <p:ext uri="{BB962C8B-B14F-4D97-AF65-F5344CB8AC3E}">
        <p14:creationId xmlns:p14="http://schemas.microsoft.com/office/powerpoint/2010/main" val="8341469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0220"/>
          </a:xfrm>
          <a:prstGeom prst="rect">
            <a:avLst/>
          </a:prstGeom>
        </p:spPr>
      </p:pic>
    </p:spTree>
    <p:extLst>
      <p:ext uri="{BB962C8B-B14F-4D97-AF65-F5344CB8AC3E}">
        <p14:creationId xmlns:p14="http://schemas.microsoft.com/office/powerpoint/2010/main" val="19004904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80760" cy="6858000"/>
          </a:xfrm>
          <a:prstGeom prst="rect">
            <a:avLst/>
          </a:prstGeom>
        </p:spPr>
      </p:pic>
    </p:spTree>
    <p:extLst>
      <p:ext uri="{BB962C8B-B14F-4D97-AF65-F5344CB8AC3E}">
        <p14:creationId xmlns:p14="http://schemas.microsoft.com/office/powerpoint/2010/main" val="24743662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378"/>
            <a:ext cx="8470900" cy="5283200"/>
          </a:xfrm>
          <a:prstGeom prst="rect">
            <a:avLst/>
          </a:prstGeom>
        </p:spPr>
      </p:pic>
    </p:spTree>
    <p:extLst>
      <p:ext uri="{BB962C8B-B14F-4D97-AF65-F5344CB8AC3E}">
        <p14:creationId xmlns:p14="http://schemas.microsoft.com/office/powerpoint/2010/main" val="408985521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6.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10"/>
            <a:ext cx="9144000" cy="6046284"/>
          </a:xfrm>
          <a:prstGeom prst="rect">
            <a:avLst/>
          </a:prstGeom>
        </p:spPr>
      </p:pic>
    </p:spTree>
    <p:extLst>
      <p:ext uri="{BB962C8B-B14F-4D97-AF65-F5344CB8AC3E}">
        <p14:creationId xmlns:p14="http://schemas.microsoft.com/office/powerpoint/2010/main" val="33642014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7.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1415"/>
          </a:xfrm>
          <a:prstGeom prst="rect">
            <a:avLst/>
          </a:prstGeom>
        </p:spPr>
      </p:pic>
    </p:spTree>
    <p:extLst>
      <p:ext uri="{BB962C8B-B14F-4D97-AF65-F5344CB8AC3E}">
        <p14:creationId xmlns:p14="http://schemas.microsoft.com/office/powerpoint/2010/main" val="1647814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uld-i-advertise-on-facebook-how-many-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847" y="149405"/>
            <a:ext cx="4825552" cy="6537845"/>
          </a:xfrm>
          <a:prstGeom prst="rect">
            <a:avLst/>
          </a:prstGeom>
        </p:spPr>
      </p:pic>
    </p:spTree>
    <p:extLst>
      <p:ext uri="{BB962C8B-B14F-4D97-AF65-F5344CB8AC3E}">
        <p14:creationId xmlns:p14="http://schemas.microsoft.com/office/powerpoint/2010/main" val="41792384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8.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06904" cy="6858000"/>
          </a:xfrm>
          <a:prstGeom prst="rect">
            <a:avLst/>
          </a:prstGeom>
        </p:spPr>
      </p:pic>
    </p:spTree>
    <p:extLst>
      <p:ext uri="{BB962C8B-B14F-4D97-AF65-F5344CB8AC3E}">
        <p14:creationId xmlns:p14="http://schemas.microsoft.com/office/powerpoint/2010/main" val="31939563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8.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9248" cy="6858000"/>
          </a:xfrm>
          <a:prstGeom prst="rect">
            <a:avLst/>
          </a:prstGeom>
        </p:spPr>
      </p:pic>
    </p:spTree>
    <p:extLst>
      <p:ext uri="{BB962C8B-B14F-4D97-AF65-F5344CB8AC3E}">
        <p14:creationId xmlns:p14="http://schemas.microsoft.com/office/powerpoint/2010/main" val="42735665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9.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759"/>
            <a:ext cx="9144000" cy="5864695"/>
          </a:xfrm>
          <a:prstGeom prst="rect">
            <a:avLst/>
          </a:prstGeom>
        </p:spPr>
      </p:pic>
    </p:spTree>
    <p:extLst>
      <p:ext uri="{BB962C8B-B14F-4D97-AF65-F5344CB8AC3E}">
        <p14:creationId xmlns:p14="http://schemas.microsoft.com/office/powerpoint/2010/main" val="121399763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4-16 at 12.59.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570"/>
            <a:ext cx="9144000" cy="5306190"/>
          </a:xfrm>
          <a:prstGeom prst="rect">
            <a:avLst/>
          </a:prstGeom>
        </p:spPr>
      </p:pic>
    </p:spTree>
    <p:extLst>
      <p:ext uri="{BB962C8B-B14F-4D97-AF65-F5344CB8AC3E}">
        <p14:creationId xmlns:p14="http://schemas.microsoft.com/office/powerpoint/2010/main" val="30351009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9.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490"/>
            <a:ext cx="9144000" cy="6080760"/>
          </a:xfrm>
          <a:prstGeom prst="rect">
            <a:avLst/>
          </a:prstGeom>
        </p:spPr>
      </p:pic>
    </p:spTree>
    <p:extLst>
      <p:ext uri="{BB962C8B-B14F-4D97-AF65-F5344CB8AC3E}">
        <p14:creationId xmlns:p14="http://schemas.microsoft.com/office/powerpoint/2010/main" val="37712293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9848" cy="6858000"/>
          </a:xfrm>
          <a:prstGeom prst="rect">
            <a:avLst/>
          </a:prstGeom>
        </p:spPr>
      </p:pic>
    </p:spTree>
    <p:extLst>
      <p:ext uri="{BB962C8B-B14F-4D97-AF65-F5344CB8AC3E}">
        <p14:creationId xmlns:p14="http://schemas.microsoft.com/office/powerpoint/2010/main" val="175744462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66" y="0"/>
            <a:ext cx="8878853" cy="6858000"/>
          </a:xfrm>
          <a:prstGeom prst="rect">
            <a:avLst/>
          </a:prstGeom>
        </p:spPr>
      </p:pic>
    </p:spTree>
    <p:extLst>
      <p:ext uri="{BB962C8B-B14F-4D97-AF65-F5344CB8AC3E}">
        <p14:creationId xmlns:p14="http://schemas.microsoft.com/office/powerpoint/2010/main" val="271060025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2.5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10" y="0"/>
            <a:ext cx="7981122" cy="6858000"/>
          </a:xfrm>
          <a:prstGeom prst="rect">
            <a:avLst/>
          </a:prstGeom>
        </p:spPr>
      </p:pic>
    </p:spTree>
    <p:extLst>
      <p:ext uri="{BB962C8B-B14F-4D97-AF65-F5344CB8AC3E}">
        <p14:creationId xmlns:p14="http://schemas.microsoft.com/office/powerpoint/2010/main" val="147053658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6 at 1.00.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140"/>
            <a:ext cx="9144000" cy="6262255"/>
          </a:xfrm>
          <a:prstGeom prst="rect">
            <a:avLst/>
          </a:prstGeom>
        </p:spPr>
      </p:pic>
    </p:spTree>
    <p:extLst>
      <p:ext uri="{BB962C8B-B14F-4D97-AF65-F5344CB8AC3E}">
        <p14:creationId xmlns:p14="http://schemas.microsoft.com/office/powerpoint/2010/main" val="400987274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5" name="Picture 4" descr="Screen Shot 2017-04-16 at 12.4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5244"/>
            <a:ext cx="9144000" cy="3376246"/>
          </a:xfrm>
          <a:prstGeom prst="rect">
            <a:avLst/>
          </a:prstGeom>
        </p:spPr>
      </p:pic>
      <p:sp>
        <p:nvSpPr>
          <p:cNvPr id="2" name="TextBox 1"/>
          <p:cNvSpPr txBox="1"/>
          <p:nvPr/>
        </p:nvSpPr>
        <p:spPr>
          <a:xfrm>
            <a:off x="1686317" y="586953"/>
            <a:ext cx="5902110" cy="1569660"/>
          </a:xfrm>
          <a:prstGeom prst="rect">
            <a:avLst/>
          </a:prstGeom>
          <a:noFill/>
        </p:spPr>
        <p:txBody>
          <a:bodyPr wrap="square" rtlCol="0">
            <a:spAutoFit/>
          </a:bodyPr>
          <a:lstStyle/>
          <a:p>
            <a:pPr algn="ctr"/>
            <a:r>
              <a:rPr lang="en-US" sz="4800" b="1" dirty="0" smtClean="0">
                <a:solidFill>
                  <a:schemeClr val="bg1"/>
                </a:solidFill>
              </a:rPr>
              <a:t>Six Components of a Facebook Ad</a:t>
            </a:r>
            <a:endParaRPr lang="en-US" sz="4800" b="1" dirty="0">
              <a:solidFill>
                <a:schemeClr val="bg1"/>
              </a:solidFill>
            </a:endParaRPr>
          </a:p>
        </p:txBody>
      </p:sp>
    </p:spTree>
    <p:extLst>
      <p:ext uri="{BB962C8B-B14F-4D97-AF65-F5344CB8AC3E}">
        <p14:creationId xmlns:p14="http://schemas.microsoft.com/office/powerpoint/2010/main" val="13956841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uld-i-advertise-on-facebook-how-many-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847" y="149405"/>
            <a:ext cx="4825552" cy="6537845"/>
          </a:xfrm>
          <a:prstGeom prst="rect">
            <a:avLst/>
          </a:prstGeom>
        </p:spPr>
      </p:pic>
      <p:pic>
        <p:nvPicPr>
          <p:cNvPr id="3" name="Picture 2" descr="Screen Shot 2017-04-17 at 1.5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177" y="980582"/>
            <a:ext cx="9144000" cy="941580"/>
          </a:xfrm>
          <a:prstGeom prst="rect">
            <a:avLst/>
          </a:prstGeom>
        </p:spPr>
      </p:pic>
      <p:pic>
        <p:nvPicPr>
          <p:cNvPr id="4" name="Picture 3" descr="Screen Shot 2017-04-17 at 1.40.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3185620"/>
            <a:ext cx="9004300" cy="1803400"/>
          </a:xfrm>
          <a:prstGeom prst="rect">
            <a:avLst/>
          </a:prstGeom>
        </p:spPr>
      </p:pic>
      <p:sp>
        <p:nvSpPr>
          <p:cNvPr id="6" name="TextBox 5"/>
          <p:cNvSpPr txBox="1"/>
          <p:nvPr/>
        </p:nvSpPr>
        <p:spPr>
          <a:xfrm>
            <a:off x="8623697" y="980582"/>
            <a:ext cx="1857083" cy="369332"/>
          </a:xfrm>
          <a:prstGeom prst="rect">
            <a:avLst/>
          </a:prstGeom>
          <a:solidFill>
            <a:srgbClr val="F8F8F8"/>
          </a:solidFill>
        </p:spPr>
        <p:txBody>
          <a:bodyPr wrap="square" rtlCol="0">
            <a:spAutoFit/>
          </a:bodyPr>
          <a:lstStyle/>
          <a:p>
            <a:endParaRPr lang="en-US" dirty="0"/>
          </a:p>
        </p:txBody>
      </p:sp>
    </p:spTree>
    <p:extLst>
      <p:ext uri="{BB962C8B-B14F-4D97-AF65-F5344CB8AC3E}">
        <p14:creationId xmlns:p14="http://schemas.microsoft.com/office/powerpoint/2010/main" val="1346734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546" y="629641"/>
            <a:ext cx="8229600" cy="3959256"/>
          </a:xfrm>
        </p:spPr>
        <p:txBody>
          <a:bodyPr>
            <a:normAutofit fontScale="90000"/>
          </a:bodyPr>
          <a:lstStyle/>
          <a:p>
            <a:r>
              <a:rPr lang="en-US" dirty="0" smtClean="0"/>
              <a:t>#1 POST USEFUL CONTENT</a:t>
            </a:r>
            <a:br>
              <a:rPr lang="en-US" dirty="0" smtClean="0"/>
            </a:br>
            <a:r>
              <a:rPr lang="en-US" dirty="0" smtClean="0"/>
              <a:t/>
            </a:r>
            <a:br>
              <a:rPr lang="en-US" dirty="0" smtClean="0"/>
            </a:br>
            <a:r>
              <a:rPr lang="en-US" sz="3100" dirty="0" smtClean="0"/>
              <a:t>When creating your Facebook Ads post an effective photo with a link to the content on your website. People don’t like to read long articles, therefore you need to grab their attention in 3 seconds that users will dedicating to you while scrolling through their Facebook Newsfeed.</a:t>
            </a:r>
            <a:br>
              <a:rPr lang="en-US" sz="3100" dirty="0" smtClean="0"/>
            </a:br>
            <a:endParaRPr lang="en-US" sz="3100" dirty="0"/>
          </a:p>
        </p:txBody>
      </p:sp>
    </p:spTree>
    <p:extLst>
      <p:ext uri="{BB962C8B-B14F-4D97-AF65-F5344CB8AC3E}">
        <p14:creationId xmlns:p14="http://schemas.microsoft.com/office/powerpoint/2010/main" val="1364894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75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22"/>
            <a:ext cx="8229600" cy="3457679"/>
          </a:xfrm>
        </p:spPr>
        <p:txBody>
          <a:bodyPr>
            <a:normAutofit fontScale="90000"/>
          </a:bodyPr>
          <a:lstStyle/>
          <a:p>
            <a:r>
              <a:rPr lang="en-US" dirty="0" smtClean="0">
                <a:solidFill>
                  <a:schemeClr val="bg1"/>
                </a:solidFill>
              </a:rPr>
              <a:t>#2 YOU NEED A CLEAR CTA</a:t>
            </a:r>
            <a:br>
              <a:rPr lang="en-US" dirty="0" smtClean="0">
                <a:solidFill>
                  <a:schemeClr val="bg1"/>
                </a:solidFill>
              </a:rPr>
            </a:br>
            <a:r>
              <a:rPr lang="en-US" dirty="0" smtClean="0">
                <a:solidFill>
                  <a:schemeClr val="bg1"/>
                </a:solidFill>
              </a:rPr>
              <a:t/>
            </a:r>
            <a:br>
              <a:rPr lang="en-US" dirty="0" smtClean="0">
                <a:solidFill>
                  <a:schemeClr val="bg1"/>
                </a:solidFill>
              </a:rPr>
            </a:br>
            <a:r>
              <a:rPr lang="en-US" sz="3100" dirty="0" smtClean="0">
                <a:solidFill>
                  <a:schemeClr val="bg1"/>
                </a:solidFill>
              </a:rPr>
              <a:t>The </a:t>
            </a:r>
            <a:r>
              <a:rPr lang="en-US" sz="3100" b="1" dirty="0" smtClean="0">
                <a:solidFill>
                  <a:schemeClr val="bg1"/>
                </a:solidFill>
              </a:rPr>
              <a:t>Call to Action</a:t>
            </a:r>
            <a:r>
              <a:rPr lang="en-US" sz="3100" dirty="0" smtClean="0">
                <a:solidFill>
                  <a:schemeClr val="bg1"/>
                </a:solidFill>
              </a:rPr>
              <a:t> is one of the most important things in advertising. You need to formulate a CTA, both in your text and in your advertising's headline. When formulating a call to action, you should always think this way “what?” &amp; “when?”.</a:t>
            </a:r>
            <a:endParaRPr lang="en-US" sz="3100" dirty="0">
              <a:solidFill>
                <a:schemeClr val="bg1"/>
              </a:solidFill>
            </a:endParaRPr>
          </a:p>
        </p:txBody>
      </p:sp>
    </p:spTree>
    <p:extLst>
      <p:ext uri="{BB962C8B-B14F-4D97-AF65-F5344CB8AC3E}">
        <p14:creationId xmlns:p14="http://schemas.microsoft.com/office/powerpoint/2010/main" val="892989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375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47031"/>
            <a:ext cx="8229600" cy="2603930"/>
          </a:xfrm>
        </p:spPr>
        <p:txBody>
          <a:bodyPr>
            <a:noAutofit/>
          </a:bodyPr>
          <a:lstStyle/>
          <a:p>
            <a:r>
              <a:rPr lang="en-US" sz="2800" dirty="0" smtClean="0">
                <a:solidFill>
                  <a:schemeClr val="bg1"/>
                </a:solidFill>
              </a:rPr>
              <a:t>For example: “Buy Now!” or “Register Free today!” or "Become an expert in less than a week!”. In addition to these, Facebook offers you some </a:t>
            </a:r>
            <a:r>
              <a:rPr lang="en-US" sz="2800" b="1" dirty="0" smtClean="0">
                <a:solidFill>
                  <a:schemeClr val="bg1"/>
                </a:solidFill>
              </a:rPr>
              <a:t>Call to Action </a:t>
            </a:r>
            <a:r>
              <a:rPr lang="en-US" sz="2800" dirty="0" smtClean="0">
                <a:solidFill>
                  <a:schemeClr val="bg1"/>
                </a:solidFill>
              </a:rPr>
              <a:t>options to add to your ad, like “Install Now” or “Play Online Game”. You must choose the right option that is the most engaging and relevant to your product or service.</a:t>
            </a:r>
          </a:p>
        </p:txBody>
      </p:sp>
    </p:spTree>
    <p:extLst>
      <p:ext uri="{BB962C8B-B14F-4D97-AF65-F5344CB8AC3E}">
        <p14:creationId xmlns:p14="http://schemas.microsoft.com/office/powerpoint/2010/main" val="58512358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0234"/>
            <a:ext cx="8229600" cy="4759645"/>
          </a:xfrm>
        </p:spPr>
        <p:txBody>
          <a:bodyPr>
            <a:normAutofit/>
          </a:bodyPr>
          <a:lstStyle/>
          <a:p>
            <a:r>
              <a:rPr lang="en-US" dirty="0" smtClean="0"/>
              <a:t>#3 BUILDING YOUR BRAND ON FACEBOOK</a:t>
            </a:r>
            <a:br>
              <a:rPr lang="en-US" dirty="0" smtClean="0"/>
            </a:br>
            <a:r>
              <a:rPr lang="en-US" dirty="0" smtClean="0"/>
              <a:t/>
            </a:r>
            <a:br>
              <a:rPr lang="en-US" dirty="0" smtClean="0"/>
            </a:br>
            <a:r>
              <a:rPr lang="en-US" sz="2800" dirty="0" smtClean="0"/>
              <a:t>When creating an ad, you need to speak to the user. Your reader needs to feel as if you are speaking only to them and not to a group of people. It is effective practice to use for example the word “your” or “you” in the ad headline: “Collect YOUR gift today”.</a:t>
            </a:r>
            <a:endParaRPr lang="en-US" sz="2800" dirty="0"/>
          </a:p>
        </p:txBody>
      </p:sp>
    </p:spTree>
    <p:extLst>
      <p:ext uri="{BB962C8B-B14F-4D97-AF65-F5344CB8AC3E}">
        <p14:creationId xmlns:p14="http://schemas.microsoft.com/office/powerpoint/2010/main" val="15810883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6951"/>
            <a:ext cx="8229600" cy="4332773"/>
          </a:xfrm>
        </p:spPr>
        <p:txBody>
          <a:bodyPr>
            <a:normAutofit fontScale="90000"/>
          </a:bodyPr>
          <a:lstStyle/>
          <a:p>
            <a:r>
              <a:rPr lang="en-US" dirty="0" smtClean="0"/>
              <a:t>#4 EMPHASIZE WITH CAPITAL LETTERS</a:t>
            </a:r>
            <a:br>
              <a:rPr lang="en-US" dirty="0" smtClean="0"/>
            </a:br>
            <a:r>
              <a:rPr lang="en-US" dirty="0" smtClean="0"/>
              <a:t/>
            </a:r>
            <a:br>
              <a:rPr lang="en-US" dirty="0" smtClean="0"/>
            </a:br>
            <a:r>
              <a:rPr lang="en-US" sz="3600" dirty="0" smtClean="0"/>
              <a:t>Capital letters can help emphasize a particular feature, and guide the reader’s attention to it. For example: “Grab your Free gift now”. In this case, the word “Free” stands out over the others and will catch the user’s attention.</a:t>
            </a:r>
          </a:p>
        </p:txBody>
      </p:sp>
    </p:spTree>
    <p:extLst>
      <p:ext uri="{BB962C8B-B14F-4D97-AF65-F5344CB8AC3E}">
        <p14:creationId xmlns:p14="http://schemas.microsoft.com/office/powerpoint/2010/main" val="6618462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26508"/>
          </a:xfrm>
        </p:spPr>
        <p:txBody>
          <a:bodyPr>
            <a:normAutofit/>
          </a:bodyPr>
          <a:lstStyle/>
          <a:p>
            <a:r>
              <a:rPr lang="en-US" dirty="0" smtClean="0">
                <a:solidFill>
                  <a:srgbClr val="FFFF00"/>
                </a:solidFill>
              </a:rPr>
              <a:t>#5 ENGAGING WITH EMOJIS</a:t>
            </a:r>
            <a:br>
              <a:rPr lang="en-US" dirty="0" smtClean="0">
                <a:solidFill>
                  <a:srgbClr val="FFFF00"/>
                </a:solidFill>
              </a:rPr>
            </a:br>
            <a:r>
              <a:rPr lang="en-US" dirty="0" smtClean="0">
                <a:solidFill>
                  <a:srgbClr val="FFFF00"/>
                </a:solidFill>
              </a:rPr>
              <a:t/>
            </a:r>
            <a:br>
              <a:rPr lang="en-US" dirty="0" smtClean="0">
                <a:solidFill>
                  <a:srgbClr val="FFFF00"/>
                </a:solidFill>
              </a:rPr>
            </a:br>
            <a:r>
              <a:rPr lang="en-US" sz="3600" dirty="0" smtClean="0">
                <a:solidFill>
                  <a:srgbClr val="FFFF00"/>
                </a:solidFill>
              </a:rPr>
              <a:t>Colorful </a:t>
            </a:r>
            <a:r>
              <a:rPr lang="en-US" sz="3600" dirty="0" err="1" smtClean="0">
                <a:solidFill>
                  <a:srgbClr val="FFFF00"/>
                </a:solidFill>
              </a:rPr>
              <a:t>Emojis</a:t>
            </a:r>
            <a:r>
              <a:rPr lang="en-US" sz="3600" dirty="0" smtClean="0">
                <a:solidFill>
                  <a:srgbClr val="FFFF00"/>
                </a:solidFill>
              </a:rPr>
              <a:t> are another great way to enhance your ads and to catch users’ attention visually. Use them in your Facebook ads in order to maximize ROI and improve social media engagement!</a:t>
            </a:r>
            <a:endParaRPr lang="en-US" sz="3600" dirty="0">
              <a:solidFill>
                <a:srgbClr val="FFFF00"/>
              </a:solidFill>
            </a:endParaRPr>
          </a:p>
        </p:txBody>
      </p:sp>
    </p:spTree>
    <p:extLst>
      <p:ext uri="{BB962C8B-B14F-4D97-AF65-F5344CB8AC3E}">
        <p14:creationId xmlns:p14="http://schemas.microsoft.com/office/powerpoint/2010/main" val="40209583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54936"/>
            <a:ext cx="8229600" cy="4898381"/>
          </a:xfrm>
        </p:spPr>
        <p:txBody>
          <a:bodyPr>
            <a:normAutofit/>
          </a:bodyPr>
          <a:lstStyle/>
          <a:p>
            <a:r>
              <a:rPr lang="en-US" dirty="0" smtClean="0">
                <a:solidFill>
                  <a:schemeClr val="bg1"/>
                </a:solidFill>
              </a:rPr>
              <a:t>#6 USE POWERFUL CREATIVES</a:t>
            </a:r>
            <a:br>
              <a:rPr lang="en-US" dirty="0" smtClean="0">
                <a:solidFill>
                  <a:schemeClr val="bg1"/>
                </a:solidFill>
              </a:rPr>
            </a:br>
            <a:r>
              <a:rPr lang="en-US" dirty="0" smtClean="0">
                <a:solidFill>
                  <a:schemeClr val="bg1"/>
                </a:solidFill>
              </a:rPr>
              <a:t/>
            </a:r>
            <a:br>
              <a:rPr lang="en-US" dirty="0" smtClean="0">
                <a:solidFill>
                  <a:schemeClr val="bg1"/>
                </a:solidFill>
              </a:rPr>
            </a:br>
            <a:r>
              <a:rPr lang="en-US" sz="3600" dirty="0" smtClean="0">
                <a:solidFill>
                  <a:schemeClr val="bg1"/>
                </a:solidFill>
              </a:rPr>
              <a:t>Be 100% sure to have good </a:t>
            </a:r>
            <a:r>
              <a:rPr lang="en-US" sz="3600" dirty="0" err="1" smtClean="0">
                <a:solidFill>
                  <a:schemeClr val="bg1"/>
                </a:solidFill>
              </a:rPr>
              <a:t>creatives</a:t>
            </a:r>
            <a:r>
              <a:rPr lang="en-US" sz="3600" dirty="0" smtClean="0">
                <a:solidFill>
                  <a:schemeClr val="bg1"/>
                </a:solidFill>
              </a:rPr>
              <a:t> in order to rock your ROI! Users’ attention span is very limited, so make sure to catch their attention with something different from the competition.</a:t>
            </a:r>
          </a:p>
        </p:txBody>
      </p:sp>
    </p:spTree>
    <p:extLst>
      <p:ext uri="{BB962C8B-B14F-4D97-AF65-F5344CB8AC3E}">
        <p14:creationId xmlns:p14="http://schemas.microsoft.com/office/powerpoint/2010/main" val="1984021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0763"/>
            <a:ext cx="8229600" cy="5808318"/>
          </a:xfrm>
        </p:spPr>
        <p:txBody>
          <a:bodyPr>
            <a:normAutofit fontScale="90000"/>
          </a:bodyPr>
          <a:lstStyle/>
          <a:p>
            <a:r>
              <a:rPr lang="en-US" dirty="0" smtClean="0">
                <a:solidFill>
                  <a:srgbClr val="FFFF00"/>
                </a:solidFill>
              </a:rPr>
              <a:t>#7 MEASURE THE SUCCESS OF YOUR FACEBOOK AD CAMPAIGNS</a:t>
            </a:r>
            <a:br>
              <a:rPr lang="en-US" dirty="0" smtClean="0">
                <a:solidFill>
                  <a:srgbClr val="FFFF00"/>
                </a:solidFill>
              </a:rPr>
            </a:br>
            <a:r>
              <a:rPr lang="en-US" dirty="0" smtClean="0">
                <a:solidFill>
                  <a:srgbClr val="FFFF00"/>
                </a:solidFill>
              </a:rPr>
              <a:t/>
            </a:r>
            <a:br>
              <a:rPr lang="en-US" dirty="0" smtClean="0">
                <a:solidFill>
                  <a:srgbClr val="FFFF00"/>
                </a:solidFill>
              </a:rPr>
            </a:br>
            <a:r>
              <a:rPr lang="en-US" sz="3600" dirty="0" smtClean="0">
                <a:solidFill>
                  <a:srgbClr val="FFFF00"/>
                </a:solidFill>
              </a:rPr>
              <a:t>How much will Facebook ads cost ? A lot of factors directly or indirectly affect the cost of your Facebook Ads. How much your ads will actually cost and how much you’ll get for what you pay depends on what you want to spend and how much you track your audience. While ad cost and ad spend is important, what’s more important is the CPA and your ROI.</a:t>
            </a:r>
            <a:endParaRPr lang="en-US" sz="3600" dirty="0">
              <a:solidFill>
                <a:srgbClr val="FFFF00"/>
              </a:solidFill>
            </a:endParaRPr>
          </a:p>
        </p:txBody>
      </p:sp>
    </p:spTree>
    <p:extLst>
      <p:ext uri="{BB962C8B-B14F-4D97-AF65-F5344CB8AC3E}">
        <p14:creationId xmlns:p14="http://schemas.microsoft.com/office/powerpoint/2010/main" val="14889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rtain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259400" y="2048996"/>
            <a:ext cx="6948053" cy="1569660"/>
          </a:xfrm>
          <a:prstGeom prst="rect">
            <a:avLst/>
          </a:prstGeom>
          <a:noFill/>
        </p:spPr>
        <p:txBody>
          <a:bodyPr wrap="square" rtlCol="0">
            <a:spAutoFit/>
          </a:bodyPr>
          <a:lstStyle/>
          <a:p>
            <a:pPr algn="ctr"/>
            <a:r>
              <a:rPr lang="en-US" sz="9600" dirty="0" smtClean="0">
                <a:solidFill>
                  <a:schemeClr val="bg1"/>
                </a:solidFill>
              </a:rPr>
              <a:t>Thank You!</a:t>
            </a:r>
            <a:endParaRPr lang="en-US" sz="9600" dirty="0">
              <a:solidFill>
                <a:schemeClr val="bg1"/>
              </a:solidFill>
            </a:endParaRPr>
          </a:p>
        </p:txBody>
      </p:sp>
    </p:spTree>
    <p:extLst>
      <p:ext uri="{BB962C8B-B14F-4D97-AF65-F5344CB8AC3E}">
        <p14:creationId xmlns:p14="http://schemas.microsoft.com/office/powerpoint/2010/main" val="22425338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rtain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259400" y="2048996"/>
            <a:ext cx="6948053" cy="3046988"/>
          </a:xfrm>
          <a:prstGeom prst="rect">
            <a:avLst/>
          </a:prstGeom>
          <a:noFill/>
        </p:spPr>
        <p:txBody>
          <a:bodyPr wrap="square" rtlCol="0">
            <a:spAutoFit/>
          </a:bodyPr>
          <a:lstStyle/>
          <a:p>
            <a:pPr algn="ctr"/>
            <a:r>
              <a:rPr lang="en-US" sz="9600" dirty="0" smtClean="0">
                <a:solidFill>
                  <a:schemeClr val="bg1"/>
                </a:solidFill>
              </a:rPr>
              <a:t>Any Questions?</a:t>
            </a:r>
            <a:endParaRPr lang="en-US" sz="9600" dirty="0">
              <a:solidFill>
                <a:schemeClr val="bg1"/>
              </a:solidFill>
            </a:endParaRPr>
          </a:p>
        </p:txBody>
      </p:sp>
    </p:spTree>
    <p:extLst>
      <p:ext uri="{BB962C8B-B14F-4D97-AF65-F5344CB8AC3E}">
        <p14:creationId xmlns:p14="http://schemas.microsoft.com/office/powerpoint/2010/main" val="3275922190"/>
      </p:ext>
    </p:extLst>
  </p:cSld>
  <p:clrMapOvr>
    <a:masterClrMapping/>
  </p:clrMapOvr>
  <mc:AlternateContent xmlns:mc="http://schemas.openxmlformats.org/markup-compatibility/2006" xmlns:p14="http://schemas.microsoft.com/office/powerpoint/2010/main">
    <mc:Choice Requires="p14">
      <p:transition spd="slow" p14:dur="19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3E8"/>
        </a:solidFill>
        <a:effectLst/>
      </p:bgPr>
    </p:bg>
    <p:spTree>
      <p:nvGrpSpPr>
        <p:cNvPr id="1" name=""/>
        <p:cNvGrpSpPr/>
        <p:nvPr/>
      </p:nvGrpSpPr>
      <p:grpSpPr>
        <a:xfrm>
          <a:off x="0" y="0"/>
          <a:ext cx="0" cy="0"/>
          <a:chOff x="0" y="0"/>
          <a:chExt cx="0" cy="0"/>
        </a:xfrm>
      </p:grpSpPr>
      <p:pic>
        <p:nvPicPr>
          <p:cNvPr id="4" name="Picture 3" descr="facebook-upda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233"/>
            <a:ext cx="9144000" cy="4807415"/>
          </a:xfrm>
          <a:prstGeom prst="rect">
            <a:avLst/>
          </a:prstGeom>
        </p:spPr>
      </p:pic>
    </p:spTree>
    <p:extLst>
      <p:ext uri="{BB962C8B-B14F-4D97-AF65-F5344CB8AC3E}">
        <p14:creationId xmlns:p14="http://schemas.microsoft.com/office/powerpoint/2010/main" val="215789733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mily-reading-night-presentation-66-72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smrba copy 2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99" y="5218995"/>
            <a:ext cx="3175000" cy="1130300"/>
          </a:xfrm>
          <a:prstGeom prst="rect">
            <a:avLst/>
          </a:prstGeom>
        </p:spPr>
      </p:pic>
    </p:spTree>
    <p:extLst>
      <p:ext uri="{BB962C8B-B14F-4D97-AF65-F5344CB8AC3E}">
        <p14:creationId xmlns:p14="http://schemas.microsoft.com/office/powerpoint/2010/main" val="6545481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2132</TotalTime>
  <Words>288</Words>
  <Application>Microsoft Macintosh PowerPoint</Application>
  <PresentationFormat>On-screen Show (4:3)</PresentationFormat>
  <Paragraphs>47</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Lunchtime Learning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Boosting Your Posts</vt:lpstr>
      <vt:lpstr>Boosting Your Posts</vt:lpstr>
      <vt:lpstr>PowerPoint Presentation</vt:lpstr>
      <vt:lpstr>Boosting Your Posts</vt:lpstr>
      <vt:lpstr>PowerPoint Presentation</vt:lpstr>
      <vt:lpstr>Boosting Your Posts</vt:lpstr>
      <vt:lpstr>Boosting Your Posts</vt:lpstr>
      <vt:lpstr>PowerPoint Presentation</vt:lpstr>
      <vt:lpstr>Boosting Your Posts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POST USEFUL CONTENT  When creating your Facebook Ads post an effective photo with a link to the content on your website. People don’t like to read long articles, therefore you need to grab their attention in 3 seconds that users will dedicating to you while scrolling through their Facebook Newsfeed. </vt:lpstr>
      <vt:lpstr>#2 YOU NEED A CLEAR CTA  The Call to Action is one of the most important things in advertising. You need to formulate a CTA, both in your text and in your advertising's headline. When formulating a call to action, you should always think this way “what?” &amp; “when?”.</vt:lpstr>
      <vt:lpstr>For example: “Buy Now!” or “Register Free today!” or "Become an expert in less than a week!”. In addition to these, Facebook offers you some Call to Action options to add to your ad, like “Install Now” or “Play Online Game”. You must choose the right option that is the most engaging and relevant to your product or service.</vt:lpstr>
      <vt:lpstr>#3 BUILDING YOUR BRAND ON FACEBOOK  When creating an ad, you need to speak to the user. Your reader needs to feel as if you are speaking only to them and not to a group of people. It is effective practice to use for example the word “your” or “you” in the ad headline: “Collect YOUR gift today”.</vt:lpstr>
      <vt:lpstr>#4 EMPHASIZE WITH CAPITAL LETTERS  Capital letters can help emphasize a particular feature, and guide the reader’s attention to it. For example: “Grab your Free gift now”. In this case, the word “Free” stands out over the others and will catch the user’s attention.</vt:lpstr>
      <vt:lpstr>#5 ENGAGING WITH EMOJIS  Colorful Emojis are another great way to enhance your ads and to catch users’ attention visually. Use them in your Facebook ads in order to maximize ROI and improve social media engagement!</vt:lpstr>
      <vt:lpstr>#6 USE POWERFUL CREATIVES  Be 100% sure to have good creatives in order to rock your ROI! Users’ attention span is very limited, so make sure to catch their attention with something different from the competition.</vt:lpstr>
      <vt:lpstr>#7 MEASURE THE SUCCESS OF YOUR FACEBOOK AD CAMPAIGNS  How much will Facebook ads cost ? A lot of factors directly or indirectly affect the cost of your Facebook Ads. How much your ads will actually cost and how much you’ll get for what you pay depends on what you want to spend and how much you track your audience. While ad cost and ad spend is important, what’s more important is the CPA and your ROI.</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Lunchtime Learning Workshop</dc:title>
  <dc:creator>Michael Lamb</dc:creator>
  <cp:lastModifiedBy>Michael Lamb</cp:lastModifiedBy>
  <cp:revision>46</cp:revision>
  <dcterms:created xsi:type="dcterms:W3CDTF">2017-04-16T20:25:58Z</dcterms:created>
  <dcterms:modified xsi:type="dcterms:W3CDTF">2017-04-19T05:28:38Z</dcterms:modified>
</cp:coreProperties>
</file>